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8" d="100"/>
          <a:sy n="58" d="100"/>
        </p:scale>
        <p:origin x="6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0BDB0-CC78-409D-BFFF-4744A9324EB0}" type="datetimeFigureOut">
              <a:rPr lang="en-US" smtClean="0"/>
              <a:t>11/10/2016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C6ACB-2B6C-4C2F-B914-7DF1FBF93DCC}" type="slidenum">
              <a:rPr lang="en-US" smtClean="0"/>
              <a:t>‹#›</a:t>
            </a:fld>
            <a:endParaRPr lang="en-US"/>
          </a:p>
        </p:txBody>
      </p:sp>
    </p:spTree>
    <p:extLst>
      <p:ext uri="{BB962C8B-B14F-4D97-AF65-F5344CB8AC3E}">
        <p14:creationId xmlns:p14="http://schemas.microsoft.com/office/powerpoint/2010/main" val="188832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news:  smoking is WAY DOWN.  Bad news:  E cigs are</a:t>
            </a:r>
            <a:r>
              <a:rPr lang="en-US" baseline="0" dirty="0" smtClean="0"/>
              <a:t> WAY UP!!!!  </a:t>
            </a:r>
            <a:endParaRPr lang="en-US" dirty="0"/>
          </a:p>
        </p:txBody>
      </p:sp>
      <p:sp>
        <p:nvSpPr>
          <p:cNvPr id="4" name="Slide Number Placeholder 3"/>
          <p:cNvSpPr>
            <a:spLocks noGrp="1"/>
          </p:cNvSpPr>
          <p:nvPr>
            <p:ph type="sldNum" sz="quarter" idx="10"/>
          </p:nvPr>
        </p:nvSpPr>
        <p:spPr/>
        <p:txBody>
          <a:bodyPr/>
          <a:lstStyle/>
          <a:p>
            <a:fld id="{D362C535-A633-45C7-AE7C-9A2350E75EE3}" type="slidenum">
              <a:rPr lang="en-US" smtClean="0"/>
              <a:pPr/>
              <a:t>1</a:t>
            </a:fld>
            <a:endParaRPr lang="en-US"/>
          </a:p>
        </p:txBody>
      </p:sp>
    </p:spTree>
    <p:extLst>
      <p:ext uri="{BB962C8B-B14F-4D97-AF65-F5344CB8AC3E}">
        <p14:creationId xmlns:p14="http://schemas.microsoft.com/office/powerpoint/2010/main" val="3765310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a:t>
            </a:r>
            <a:r>
              <a:rPr lang="en-US" dirty="0" err="1" smtClean="0"/>
              <a:t>Naloxone</a:t>
            </a:r>
            <a:r>
              <a:rPr lang="en-US" dirty="0" smtClean="0"/>
              <a:t> Now 59.5</a:t>
            </a:r>
            <a:endParaRPr lang="en-US" dirty="0"/>
          </a:p>
        </p:txBody>
      </p:sp>
      <p:sp>
        <p:nvSpPr>
          <p:cNvPr id="4" name="Slide Number Placeholder 3"/>
          <p:cNvSpPr>
            <a:spLocks noGrp="1"/>
          </p:cNvSpPr>
          <p:nvPr>
            <p:ph type="sldNum" sz="quarter" idx="10"/>
          </p:nvPr>
        </p:nvSpPr>
        <p:spPr/>
        <p:txBody>
          <a:bodyPr/>
          <a:lstStyle/>
          <a:p>
            <a:fld id="{639362C9-2246-4275-8528-1DAA2FA81AD2}" type="slidenum">
              <a:rPr lang="en-US" smtClean="0"/>
              <a:pPr/>
              <a:t>33</a:t>
            </a:fld>
            <a:endParaRPr lang="en-US"/>
          </a:p>
        </p:txBody>
      </p:sp>
    </p:spTree>
    <p:extLst>
      <p:ext uri="{BB962C8B-B14F-4D97-AF65-F5344CB8AC3E}">
        <p14:creationId xmlns:p14="http://schemas.microsoft.com/office/powerpoint/2010/main" val="340291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F0DB28-A907-4C55-BFB6-F737322216A1}" type="slidenum">
              <a:rPr lang="en-US" smtClean="0"/>
              <a:pPr/>
              <a:t>36</a:t>
            </a:fld>
            <a:endParaRPr lang="en-US"/>
          </a:p>
        </p:txBody>
      </p:sp>
    </p:spTree>
    <p:extLst>
      <p:ext uri="{BB962C8B-B14F-4D97-AF65-F5344CB8AC3E}">
        <p14:creationId xmlns:p14="http://schemas.microsoft.com/office/powerpoint/2010/main" val="414898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were to screen all or</a:t>
            </a:r>
            <a:r>
              <a:rPr lang="en-US" baseline="0" dirty="0" smtClean="0"/>
              <a:t> your chronic pain pts, pts with addiction, and many other chronic diseases, I think you would find very high ACE scores.  The body under threat – full sympathetic response, pealing warning bells – those are the pathways that we need to quiet.  We should not just fill </a:t>
            </a:r>
            <a:r>
              <a:rPr lang="en-US" baseline="0" dirty="0" err="1" smtClean="0"/>
              <a:t>opioid</a:t>
            </a:r>
            <a:r>
              <a:rPr lang="en-US" baseline="0" dirty="0" smtClean="0"/>
              <a:t> receptors in the brain.  </a:t>
            </a:r>
          </a:p>
          <a:p>
            <a:r>
              <a:rPr lang="en-US" baseline="0" dirty="0" smtClean="0"/>
              <a:t>We are going to come back to this.  I worry that I am all no </a:t>
            </a:r>
            <a:r>
              <a:rPr lang="en-US" baseline="0" dirty="0" err="1" smtClean="0"/>
              <a:t>opioids</a:t>
            </a:r>
            <a:r>
              <a:rPr lang="en-US" baseline="0" dirty="0" smtClean="0"/>
              <a:t> when I speak.  I am not.  I want us to recognize that 20% - 30% of your pts on chronic </a:t>
            </a:r>
            <a:r>
              <a:rPr lang="en-US" baseline="0" dirty="0" err="1" smtClean="0"/>
              <a:t>opioids</a:t>
            </a:r>
            <a:r>
              <a:rPr lang="en-US" baseline="0" dirty="0" smtClean="0"/>
              <a:t> have developed an </a:t>
            </a:r>
            <a:r>
              <a:rPr lang="en-US" baseline="0" dirty="0" err="1" smtClean="0"/>
              <a:t>addiciton</a:t>
            </a:r>
            <a:r>
              <a:rPr lang="en-US" baseline="0" dirty="0" smtClean="0"/>
              <a:t> to those drugs and let’s address that disease.</a:t>
            </a:r>
            <a:endParaRPr lang="en-US" dirty="0"/>
          </a:p>
        </p:txBody>
      </p:sp>
      <p:sp>
        <p:nvSpPr>
          <p:cNvPr id="4" name="Slide Number Placeholder 3"/>
          <p:cNvSpPr>
            <a:spLocks noGrp="1"/>
          </p:cNvSpPr>
          <p:nvPr>
            <p:ph type="sldNum" sz="quarter" idx="10"/>
          </p:nvPr>
        </p:nvSpPr>
        <p:spPr/>
        <p:txBody>
          <a:bodyPr/>
          <a:lstStyle/>
          <a:p>
            <a:fld id="{ECBC1653-5AA1-4453-BEAB-E0EAEDEDE222}" type="slidenum">
              <a:rPr lang="en-US" smtClean="0"/>
              <a:pPr/>
              <a:t>9</a:t>
            </a:fld>
            <a:endParaRPr lang="en-US"/>
          </a:p>
        </p:txBody>
      </p:sp>
    </p:spTree>
    <p:extLst>
      <p:ext uri="{BB962C8B-B14F-4D97-AF65-F5344CB8AC3E}">
        <p14:creationId xmlns:p14="http://schemas.microsoft.com/office/powerpoint/2010/main" val="255434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1986 a paper describing the treatment of 38 chronic pain patients concluded that OPRs could be prescribed safely on a long-term basis (</a:t>
            </a:r>
            <a:r>
              <a:rPr lang="en-US" sz="1200" b="0" i="0" u="none" strike="noStrike" kern="1200" dirty="0" smtClean="0">
                <a:solidFill>
                  <a:schemeClr val="tx1"/>
                </a:solidFill>
                <a:latin typeface="+mn-lt"/>
                <a:ea typeface="+mn-ea"/>
                <a:cs typeface="+mn-cs"/>
              </a:rPr>
              <a:t>61</a:t>
            </a:r>
            <a:r>
              <a:rPr lang="en-US" sz="1200" b="0" i="0" kern="1200" dirty="0" smtClean="0">
                <a:solidFill>
                  <a:schemeClr val="tx1"/>
                </a:solidFill>
                <a:latin typeface="+mn-lt"/>
                <a:ea typeface="+mn-ea"/>
                <a:cs typeface="+mn-cs"/>
              </a:rPr>
              <a:t>). Despite its low-quality evidence, the paper was widely cited to support expanded use of </a:t>
            </a:r>
            <a:r>
              <a:rPr lang="en-US" sz="1200" b="0" i="0" kern="1200" dirty="0" err="1" smtClean="0">
                <a:solidFill>
                  <a:schemeClr val="tx1"/>
                </a:solidFill>
                <a:latin typeface="+mn-lt"/>
                <a:ea typeface="+mn-ea"/>
                <a:cs typeface="+mn-cs"/>
              </a:rPr>
              <a:t>opioids</a:t>
            </a:r>
            <a:r>
              <a:rPr lang="en-US" sz="1200" b="0" i="0" kern="1200" dirty="0" smtClean="0">
                <a:solidFill>
                  <a:schemeClr val="tx1"/>
                </a:solidFill>
                <a:latin typeface="+mn-lt"/>
                <a:ea typeface="+mn-ea"/>
                <a:cs typeface="+mn-cs"/>
              </a:rPr>
              <a:t> for chronic non-cancer pain. Opioid use increased gradually in the 1980s. In 1996, the rate of </a:t>
            </a:r>
            <a:r>
              <a:rPr lang="en-US" sz="1200" b="0" i="0" kern="1200" dirty="0" err="1" smtClean="0">
                <a:solidFill>
                  <a:schemeClr val="tx1"/>
                </a:solidFill>
                <a:latin typeface="+mn-lt"/>
                <a:ea typeface="+mn-ea"/>
                <a:cs typeface="+mn-cs"/>
              </a:rPr>
              <a:t>opioid</a:t>
            </a:r>
            <a:r>
              <a:rPr lang="en-US" sz="1200" b="0" i="0" kern="1200" dirty="0" smtClean="0">
                <a:solidFill>
                  <a:schemeClr val="tx1"/>
                </a:solidFill>
                <a:latin typeface="+mn-lt"/>
                <a:ea typeface="+mn-ea"/>
                <a:cs typeface="+mn-cs"/>
              </a:rPr>
              <a:t> use began accelerating rapidly (</a:t>
            </a:r>
            <a:r>
              <a:rPr lang="en-US" sz="1200" b="0" i="0" u="none" strike="noStrike" kern="1200" dirty="0" smtClean="0">
                <a:solidFill>
                  <a:schemeClr val="tx1"/>
                </a:solidFill>
                <a:latin typeface="+mn-lt"/>
                <a:ea typeface="+mn-ea"/>
                <a:cs typeface="+mn-cs"/>
              </a:rPr>
              <a:t>38</a:t>
            </a:r>
            <a:r>
              <a:rPr lang="en-US" sz="1200" b="0" i="0" kern="1200" dirty="0" smtClean="0">
                <a:solidFill>
                  <a:schemeClr val="tx1"/>
                </a:solidFill>
                <a:latin typeface="+mn-lt"/>
                <a:ea typeface="+mn-ea"/>
                <a:cs typeface="+mn-cs"/>
              </a:rPr>
              <a:t>). This acceleration was fueled in large part by the introduction in 1995 of </a:t>
            </a:r>
            <a:r>
              <a:rPr lang="en-US" sz="1200" b="0" i="0" kern="1200" dirty="0" err="1" smtClean="0">
                <a:solidFill>
                  <a:schemeClr val="tx1"/>
                </a:solidFill>
                <a:latin typeface="+mn-lt"/>
                <a:ea typeface="+mn-ea"/>
                <a:cs typeface="+mn-cs"/>
              </a:rPr>
              <a:t>OxyContin</a:t>
            </a:r>
            <a:r>
              <a:rPr lang="en-US" sz="1200" b="0" i="0" kern="1200" dirty="0" smtClean="0">
                <a:solidFill>
                  <a:schemeClr val="tx1"/>
                </a:solidFill>
                <a:latin typeface="+mn-lt"/>
                <a:ea typeface="+mn-ea"/>
                <a:cs typeface="+mn-cs"/>
              </a:rPr>
              <a:t>, an extended release formulation of </a:t>
            </a:r>
            <a:r>
              <a:rPr lang="en-US" sz="1200" b="0" i="0" kern="1200" dirty="0" err="1" smtClean="0">
                <a:solidFill>
                  <a:schemeClr val="tx1"/>
                </a:solidFill>
                <a:latin typeface="+mn-lt"/>
                <a:ea typeface="+mn-ea"/>
                <a:cs typeface="+mn-cs"/>
              </a:rPr>
              <a:t>oxycodone</a:t>
            </a:r>
            <a:r>
              <a:rPr lang="en-US" sz="1200" b="0" i="0" kern="1200" dirty="0" smtClean="0">
                <a:solidFill>
                  <a:schemeClr val="tx1"/>
                </a:solidFill>
                <a:latin typeface="+mn-lt"/>
                <a:ea typeface="+mn-ea"/>
                <a:cs typeface="+mn-cs"/>
              </a:rPr>
              <a:t> manufactured by Purdue </a:t>
            </a:r>
            <a:r>
              <a:rPr lang="en-US" sz="1200" b="0" i="0" kern="1200" dirty="0" err="1" smtClean="0">
                <a:solidFill>
                  <a:schemeClr val="tx1"/>
                </a:solidFill>
                <a:latin typeface="+mn-lt"/>
                <a:ea typeface="+mn-ea"/>
                <a:cs typeface="+mn-cs"/>
              </a:rPr>
              <a:t>Pharma</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Between 1996 and 2002, Purdue </a:t>
            </a:r>
            <a:r>
              <a:rPr lang="en-US" sz="1200" b="0" i="0" kern="1200" dirty="0" err="1" smtClean="0">
                <a:solidFill>
                  <a:schemeClr val="tx1"/>
                </a:solidFill>
                <a:latin typeface="+mn-lt"/>
                <a:ea typeface="+mn-ea"/>
                <a:cs typeface="+mn-cs"/>
              </a:rPr>
              <a:t>Pharma</a:t>
            </a:r>
            <a:r>
              <a:rPr lang="en-US" sz="1200" b="0" i="0" kern="1200" dirty="0" smtClean="0">
                <a:solidFill>
                  <a:schemeClr val="tx1"/>
                </a:solidFill>
                <a:latin typeface="+mn-lt"/>
                <a:ea typeface="+mn-ea"/>
                <a:cs typeface="+mn-cs"/>
              </a:rPr>
              <a:t> funded more than 20,000 pain-related educational programs through direct sponsorship or financial grants and launched a multifaceted campaign to encourage long-term use of OPRs for chronic non-cancer pain (</a:t>
            </a:r>
            <a:r>
              <a:rPr lang="en-US" sz="1200" b="0" i="0" u="none" strike="noStrike" kern="1200" dirty="0" smtClean="0">
                <a:solidFill>
                  <a:schemeClr val="tx1"/>
                </a:solidFill>
                <a:latin typeface="+mn-lt"/>
                <a:ea typeface="+mn-ea"/>
                <a:cs typeface="+mn-cs"/>
              </a:rPr>
              <a:t>86</a:t>
            </a:r>
            <a:r>
              <a:rPr lang="en-US" sz="1200" b="0" i="0" kern="1200" dirty="0" smtClean="0">
                <a:solidFill>
                  <a:schemeClr val="tx1"/>
                </a:solidFill>
                <a:latin typeface="+mn-lt"/>
                <a:ea typeface="+mn-ea"/>
                <a:cs typeface="+mn-cs"/>
              </a:rPr>
              <a:t>). As part of this campaign, Purdue provided financial support to the American Pain Society, the American Academy of Pain Medicine, the Federation of State Medical Boards, the Joint Commission, pain patient groups, and other organizations (</a:t>
            </a:r>
            <a:r>
              <a:rPr lang="en-US" sz="1200" b="0" i="0" u="none" strike="noStrike" kern="1200" dirty="0" smtClean="0">
                <a:solidFill>
                  <a:schemeClr val="tx1"/>
                </a:solidFill>
                <a:latin typeface="+mn-lt"/>
                <a:ea typeface="+mn-ea"/>
                <a:cs typeface="+mn-cs"/>
              </a:rPr>
              <a:t>27</a:t>
            </a:r>
            <a:r>
              <a:rPr lang="en-US" sz="1200" b="0" i="0" kern="1200" dirty="0" smtClean="0">
                <a:solidFill>
                  <a:schemeClr val="tx1"/>
                </a:solidFill>
                <a:latin typeface="+mn-lt"/>
                <a:ea typeface="+mn-ea"/>
                <a:cs typeface="+mn-cs"/>
              </a:rPr>
              <a:t>). In turn, these groups all advocated for more aggressive identification and treatment of pain, especially use of OPRs.</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62C535-A633-45C7-AE7C-9A2350E75EE3}" type="slidenum">
              <a:rPr lang="en-US" smtClean="0"/>
              <a:pPr/>
              <a:t>15</a:t>
            </a:fld>
            <a:endParaRPr lang="en-US"/>
          </a:p>
        </p:txBody>
      </p:sp>
    </p:spTree>
    <p:extLst>
      <p:ext uri="{BB962C8B-B14F-4D97-AF65-F5344CB8AC3E}">
        <p14:creationId xmlns:p14="http://schemas.microsoft.com/office/powerpoint/2010/main" val="170773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remember the maps that used to show obesity in the 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CBC1653-5AA1-4453-BEAB-E0EAEDEDE222}" type="slidenum">
              <a:rPr lang="en-US" smtClean="0"/>
              <a:pPr/>
              <a:t>18</a:t>
            </a:fld>
            <a:endParaRPr lang="en-US"/>
          </a:p>
        </p:txBody>
      </p:sp>
    </p:spTree>
    <p:extLst>
      <p:ext uri="{BB962C8B-B14F-4D97-AF65-F5344CB8AC3E}">
        <p14:creationId xmlns:p14="http://schemas.microsoft.com/office/powerpoint/2010/main" val="362232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1996 or so,</a:t>
            </a:r>
            <a:r>
              <a:rPr lang="en-US" baseline="0" dirty="0" smtClean="0"/>
              <a:t> we have been prescribing opiates with a heavy hand.  Some of us have been more </a:t>
            </a:r>
            <a:r>
              <a:rPr lang="en-US" baseline="0" dirty="0" err="1" smtClean="0"/>
              <a:t>indescriminate</a:t>
            </a:r>
            <a:r>
              <a:rPr lang="en-US" baseline="0" dirty="0" smtClean="0"/>
              <a:t> than others.  Think about how much you were being told you should prescribe in the 1990s.  My father was a primary care doctor in Palmer for 27 years – he can count on one hand the number of times he wrote a prescription for opiates.  </a:t>
            </a:r>
            <a:endParaRPr lang="en-US" dirty="0"/>
          </a:p>
        </p:txBody>
      </p:sp>
      <p:sp>
        <p:nvSpPr>
          <p:cNvPr id="4" name="Slide Number Placeholder 3"/>
          <p:cNvSpPr>
            <a:spLocks noGrp="1"/>
          </p:cNvSpPr>
          <p:nvPr>
            <p:ph type="sldNum" sz="quarter" idx="10"/>
          </p:nvPr>
        </p:nvSpPr>
        <p:spPr/>
        <p:txBody>
          <a:bodyPr/>
          <a:lstStyle/>
          <a:p>
            <a:fld id="{ECBC1653-5AA1-4453-BEAB-E0EAEDEDE222}" type="slidenum">
              <a:rPr lang="en-US" smtClean="0"/>
              <a:pPr/>
              <a:t>22</a:t>
            </a:fld>
            <a:endParaRPr lang="en-US"/>
          </a:p>
        </p:txBody>
      </p:sp>
    </p:spTree>
    <p:extLst>
      <p:ext uri="{BB962C8B-B14F-4D97-AF65-F5344CB8AC3E}">
        <p14:creationId xmlns:p14="http://schemas.microsoft.com/office/powerpoint/2010/main" val="387318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156AD9-F1DF-42D3-971C-1ACEAE252CC7}" type="slidenum">
              <a:rPr lang="en-US" smtClean="0"/>
              <a:pPr/>
              <a:t>24</a:t>
            </a:fld>
            <a:endParaRPr lang="en-US"/>
          </a:p>
        </p:txBody>
      </p:sp>
    </p:spTree>
    <p:extLst>
      <p:ext uri="{BB962C8B-B14F-4D97-AF65-F5344CB8AC3E}">
        <p14:creationId xmlns:p14="http://schemas.microsoft.com/office/powerpoint/2010/main" val="323499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Massachusetts is not alone in our problems.  I think it easy</a:t>
            </a:r>
            <a:r>
              <a:rPr lang="en-US" baseline="0" dirty="0" smtClean="0"/>
              <a:t> to feel as though Franklin County is the center of the </a:t>
            </a:r>
            <a:r>
              <a:rPr lang="en-US" baseline="0" dirty="0" err="1" smtClean="0"/>
              <a:t>opioid</a:t>
            </a:r>
            <a:r>
              <a:rPr lang="en-US" baseline="0" dirty="0" smtClean="0"/>
              <a:t> epidemic.  It is not.  There are many states that are much worse.</a:t>
            </a:r>
            <a:endParaRPr lang="en-US" dirty="0"/>
          </a:p>
        </p:txBody>
      </p:sp>
      <p:sp>
        <p:nvSpPr>
          <p:cNvPr id="4" name="Slide Number Placeholder 3"/>
          <p:cNvSpPr>
            <a:spLocks noGrp="1"/>
          </p:cNvSpPr>
          <p:nvPr>
            <p:ph type="sldNum" sz="quarter" idx="10"/>
          </p:nvPr>
        </p:nvSpPr>
        <p:spPr/>
        <p:txBody>
          <a:bodyPr/>
          <a:lstStyle/>
          <a:p>
            <a:fld id="{ECBC1653-5AA1-4453-BEAB-E0EAEDEDE222}" type="slidenum">
              <a:rPr lang="en-US" smtClean="0"/>
              <a:pPr/>
              <a:t>28</a:t>
            </a:fld>
            <a:endParaRPr lang="en-US"/>
          </a:p>
        </p:txBody>
      </p:sp>
    </p:spTree>
    <p:extLst>
      <p:ext uri="{BB962C8B-B14F-4D97-AF65-F5344CB8AC3E}">
        <p14:creationId xmlns:p14="http://schemas.microsoft.com/office/powerpoint/2010/main" val="4060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heroin map now.  Imagine Appalachia</a:t>
            </a:r>
            <a:r>
              <a:rPr lang="en-US" baseline="0" dirty="0" smtClean="0"/>
              <a:t> and the Entire South filled in.  Imagine what our rates of </a:t>
            </a:r>
            <a:r>
              <a:rPr lang="en-US" baseline="0" dirty="0" err="1" smtClean="0"/>
              <a:t>Hep</a:t>
            </a:r>
            <a:r>
              <a:rPr lang="en-US" baseline="0" dirty="0" smtClean="0"/>
              <a:t> C and HIV will be then.  Imagine what the death rate will be then.   We need to be training people now to recognize and treat addiction in advance of the rug getting pulled out from under people.  There is no human benefit in pulling away people’s prescriptions and having them turn to Heroin.</a:t>
            </a:r>
            <a:endParaRPr lang="en-US" dirty="0"/>
          </a:p>
        </p:txBody>
      </p:sp>
      <p:sp>
        <p:nvSpPr>
          <p:cNvPr id="4" name="Slide Number Placeholder 3"/>
          <p:cNvSpPr>
            <a:spLocks noGrp="1"/>
          </p:cNvSpPr>
          <p:nvPr>
            <p:ph type="sldNum" sz="quarter" idx="10"/>
          </p:nvPr>
        </p:nvSpPr>
        <p:spPr/>
        <p:txBody>
          <a:bodyPr/>
          <a:lstStyle/>
          <a:p>
            <a:fld id="{88440392-AB9F-4C17-984A-77557C586900}" type="slidenum">
              <a:rPr lang="en-US" smtClean="0"/>
              <a:pPr/>
              <a:t>29</a:t>
            </a:fld>
            <a:endParaRPr lang="en-US"/>
          </a:p>
        </p:txBody>
      </p:sp>
    </p:spTree>
    <p:extLst>
      <p:ext uri="{BB962C8B-B14F-4D97-AF65-F5344CB8AC3E}">
        <p14:creationId xmlns:p14="http://schemas.microsoft.com/office/powerpoint/2010/main" val="220923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BC1653-5AA1-4453-BEAB-E0EAEDEDE222}" type="slidenum">
              <a:rPr lang="en-US" smtClean="0"/>
              <a:pPr/>
              <a:t>30</a:t>
            </a:fld>
            <a:endParaRPr lang="en-US"/>
          </a:p>
        </p:txBody>
      </p:sp>
    </p:spTree>
    <p:extLst>
      <p:ext uri="{BB962C8B-B14F-4D97-AF65-F5344CB8AC3E}">
        <p14:creationId xmlns:p14="http://schemas.microsoft.com/office/powerpoint/2010/main" val="392338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05CB2-38B1-4983-A475-87CD9CD79907}"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1461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5CB2-38B1-4983-A475-87CD9CD79907}"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50201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5CB2-38B1-4983-A475-87CD9CD79907}"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10432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5CB2-38B1-4983-A475-87CD9CD79907}"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10593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05CB2-38B1-4983-A475-87CD9CD79907}"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391037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05CB2-38B1-4983-A475-87CD9CD79907}"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157798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05CB2-38B1-4983-A475-87CD9CD79907}"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408152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5CB2-38B1-4983-A475-87CD9CD79907}"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58981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05CB2-38B1-4983-A475-87CD9CD79907}"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7932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05CB2-38B1-4983-A475-87CD9CD79907}"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32700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05CB2-38B1-4983-A475-87CD9CD79907}"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CFA2-C858-4101-B9CD-BB69067C4AD5}" type="slidenum">
              <a:rPr lang="en-US" smtClean="0"/>
              <a:t>‹#›</a:t>
            </a:fld>
            <a:endParaRPr lang="en-US"/>
          </a:p>
        </p:txBody>
      </p:sp>
    </p:spTree>
    <p:extLst>
      <p:ext uri="{BB962C8B-B14F-4D97-AF65-F5344CB8AC3E}">
        <p14:creationId xmlns:p14="http://schemas.microsoft.com/office/powerpoint/2010/main" val="282748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05CB2-38B1-4983-A475-87CD9CD79907}" type="datetimeFigureOut">
              <a:rPr lang="en-US" smtClean="0"/>
              <a:t>11/10/2016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3CFA2-C858-4101-B9CD-BB69067C4AD5}" type="slidenum">
              <a:rPr lang="en-US" smtClean="0"/>
              <a:t>‹#›</a:t>
            </a:fld>
            <a:endParaRPr lang="en-US"/>
          </a:p>
        </p:txBody>
      </p:sp>
    </p:spTree>
    <p:extLst>
      <p:ext uri="{BB962C8B-B14F-4D97-AF65-F5344CB8AC3E}">
        <p14:creationId xmlns:p14="http://schemas.microsoft.com/office/powerpoint/2010/main" val="362952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304800"/>
            <a:ext cx="8229600" cy="1143000"/>
          </a:xfrm>
        </p:spPr>
        <p:txBody>
          <a:bodyPr>
            <a:normAutofit fontScale="90000"/>
          </a:bodyPr>
          <a:lstStyle/>
          <a:p>
            <a:r>
              <a:rPr lang="en-US" b="1" dirty="0"/>
              <a:t>30 Day Prevalence of Daily Use of Cigarettes, by Grade, 1975-2013</a:t>
            </a:r>
            <a:endParaRPr lang="en-US" dirty="0"/>
          </a:p>
        </p:txBody>
      </p:sp>
      <p:pic>
        <p:nvPicPr>
          <p:cNvPr id="9218" name="Picture 2" descr="Line graph showing 12th Graders in 1975 at 29%, in 1997 at 25%, and 2010 at 11% and showing 10th Graders in 1991 at 13%, in 1997 at 18%, and 2010 at 7%"/>
          <p:cNvPicPr>
            <a:picLocks noChangeAspect="1" noChangeArrowheads="1"/>
          </p:cNvPicPr>
          <p:nvPr/>
        </p:nvPicPr>
        <p:blipFill>
          <a:blip r:embed="rId3" cstate="print"/>
          <a:srcRect/>
          <a:stretch>
            <a:fillRect/>
          </a:stretch>
        </p:blipFill>
        <p:spPr bwMode="auto">
          <a:xfrm>
            <a:off x="2895600" y="1828800"/>
            <a:ext cx="6497800" cy="4038600"/>
          </a:xfrm>
          <a:prstGeom prst="rect">
            <a:avLst/>
          </a:prstGeom>
          <a:noFill/>
        </p:spPr>
      </p:pic>
      <p:cxnSp>
        <p:nvCxnSpPr>
          <p:cNvPr id="5" name="Straight Arrow Connector 4"/>
          <p:cNvCxnSpPr/>
          <p:nvPr/>
        </p:nvCxnSpPr>
        <p:spPr>
          <a:xfrm flipV="1">
            <a:off x="8001000" y="2133600"/>
            <a:ext cx="381000" cy="304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842" name="AutoShape 2" descr="Displaying President's Symposium - Marijuana: Patient to Policy_4.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677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b="1" dirty="0" smtClean="0"/>
              <a:t>Talk Early, Talk Often</a:t>
            </a:r>
            <a:br>
              <a:rPr lang="en-US" altLang="en-US" b="1" dirty="0" smtClean="0"/>
            </a:br>
            <a:r>
              <a:rPr lang="en-US" altLang="en-US" sz="3600" b="1" dirty="0"/>
              <a:t>“Delay, Delay, Delay or Avoid Altogether”</a:t>
            </a:r>
          </a:p>
        </p:txBody>
      </p:sp>
      <p:pic>
        <p:nvPicPr>
          <p:cNvPr id="136194" name="Picture 2" descr="http://www.science.unsw.edu.au/files/events/133_0.jpg"/>
          <p:cNvPicPr>
            <a:picLocks noChangeAspect="1" noChangeArrowheads="1"/>
          </p:cNvPicPr>
          <p:nvPr/>
        </p:nvPicPr>
        <p:blipFill>
          <a:blip r:embed="rId2" cstate="print"/>
          <a:srcRect/>
          <a:stretch>
            <a:fillRect/>
          </a:stretch>
        </p:blipFill>
        <p:spPr bwMode="auto">
          <a:xfrm>
            <a:off x="1752601" y="2057400"/>
            <a:ext cx="2032773" cy="2452688"/>
          </a:xfrm>
          <a:prstGeom prst="rect">
            <a:avLst/>
          </a:prstGeom>
          <a:noFill/>
        </p:spPr>
      </p:pic>
      <p:pic>
        <p:nvPicPr>
          <p:cNvPr id="136196" name="Picture 4" descr="http://www.clker.com/cliparts/E/8/Z/s/K/h/plus-sign-hi.png"/>
          <p:cNvPicPr>
            <a:picLocks noChangeAspect="1" noChangeArrowheads="1"/>
          </p:cNvPicPr>
          <p:nvPr/>
        </p:nvPicPr>
        <p:blipFill>
          <a:blip r:embed="rId3" cstate="print"/>
          <a:srcRect/>
          <a:stretch>
            <a:fillRect/>
          </a:stretch>
        </p:blipFill>
        <p:spPr bwMode="auto">
          <a:xfrm>
            <a:off x="3962400" y="2819401"/>
            <a:ext cx="704882" cy="746125"/>
          </a:xfrm>
          <a:prstGeom prst="rect">
            <a:avLst/>
          </a:prstGeom>
          <a:noFill/>
        </p:spPr>
      </p:pic>
      <p:sp>
        <p:nvSpPr>
          <p:cNvPr id="136198" name="AutoShape 6" descr="data:image/jpeg;base64,/9j/4AAQSkZJRgABAQAAAQABAAD/2wCEAAkGBxQQEhUQEBQUFBQVFRQQFRQVFA8QFBQQFBQWFhQUFBQYHCggGBolHBQUITEhJSkrLi4uFx8zODMsNygtLisBCgoKDg0OGxAQFywdHBwsLCwsLCwsLCwsLCwsLCwsLCwsLCwsLCwsLCwsLCwsLCwsLCwsLCwrLDcsLCwsLDcrK//AABEIAKgBLAMBIgACEQEDEQH/xAAcAAAABwEBAAAAAAAAAAAAAAAAAQIDBQYHBAj/xAA2EAABAwIEBAQFAQkBAQAAAAABAAIDBBEFBhIhMUFRcQcTImEygZGhseEUI0JSYnLB0fHwgv/EABkBAAMBAQEAAAAAAAAAAAAAAAECAwAEBf/EACQRAQEAAgICAQUBAQEAAAAAAAABAhEDIRIxQQQTMlFhIoFC/9oADAMBAAIRAxEAPwDQmpYCQ1OBRIcvtsnY+CaBsnmrHhxoTjAmwnWrGOtCW1ICcAWE4Etqac8NBJ2A3J5KlY/nbTqZT72219T7JMs5j3RkXSqrmRC7zZV2ozkzVZnC/wA7XWbzYtLMT5jieYF9vdIhFjbsR81y5/UX4POP9tao80wvtdw91ORSBwu0gjqN1isMJ3sP+qdwfGZKYje429J4e6OH1Wr/AKG8X6aijUbhGKsqG3Yd+beYUiF345TKbiFmhoIIJgBBBBFgQQQWYEEEFmBBBBZgRFGgsyp5ypy6M9ivPuM0hD3D3K9RYhSiRpBWMZ7wDQ4vb7lQvVDKbZJI2xTZXVVDc91ylWiFhJCQUspCLQRSSlFJKxoIokEFjPVzEvmE00py6iY8AnGBMtITsZWNDwTjE21OsWMcO26cuuCvxOOBuqRwCoOYPEdu7IAel1i3ORM5+xktAp2G1xdxHS/BUR0BPDrdKnq3TEvcSS4A390/SO2vfguPk/1VsDJgIB67I3MHHrspYEPHq5m10xJTWOk8vx1ULi6YcpQSlyM3v2XTRw2A+ZXQykJaTZLcRxFhdUYnhzDYj8LSMLrhOwPHHgR0Kzqnonbm3X6q1ZaDo3Fp4H8q/wBNyXHLXwly4bm1oQSQjXpOQaCCCLAgggiwIIILMCCCCzAgggsxL+CzDxKuI3dlqBVTznhnmxu25KXILzRVsXEQp7HKMxvc09SoJ4TY3cQsNlJKWUkpykFJKUUkrGhJRIyiusZ6sYl34pLUZUTQ9H0TrAmYz+F0BY8ONKhM05mZRRkk3dbYLpxvFG00RkPIbD3WB5jxp9XKXOJtfYIyJ8nJ4w/jmY5qt5c9xtfYLhhC5I13U4um047lurJDtGDz0tXTh84IFua5ydtPKzW/Zc1FNoeW+9wvPyzm3qcfuLbC2+ylHUWsAjiLfbkonDjexVkpOCWx1wrD6W5G3sQp6KmaG2Fv+ripALrveL8E0xHRQDIwdhx4e6GH1et9rW5j/S46hLwAXm7AlCflIGeOsbVoCNJCUF6G3ACNEgm2A0ESS59lt6YtBNNmB5pwFaZSsNBBBMwIIILMC4sTiDmG/Rdq48UPoKXP0Mef/Eajax5I5lZ7Kr94iSl0uk8t1Qpgp4ekszJSCllIcqkJckFLckFYYSUSMoljvVrUbTsUhidapDDkSfBTERTrVjxnnilVkM0jhwWRtWo+K59KyxhT4uPl9uliVW1xiY3Ra5JuSAduQHRNMKbxRmqLb+Eh3y4FCzYcGUnJ2sWAVbp4XOd8Qdbbsnqs2Idz5qKyDKT50Z4aWvt73IUvXSMjY6ST4Wg9Lk8gFwc3FrPUejFgwLEmlzIyRqebNHUqzYHV+fJIxoIERLS7aznDjp9lkOV5nNE9c47sHlRA7+uQ2AHa4WwZUpG09GXk2sy7iTxda7ie5urfb8enVxWXHdS0EycpMXbK6RjTvG7Qf7rA/wCVW4sRbUSOig1FrSxjn72LrXeAf/cVM0pj857WgAgAOIA3dba/ulkX8de0g+cagwncgn7gfkrowGQNldqIG1h7m/JUjAa81VfUPufLiIgHT0XufmSfoFcaCmdLMyxsxvqdt8VvhF+6TWrLPYcmM8e78LaClXSGpS7HljukPltxRuKhceqC1pLUMshkSraoFcuJTkMJCoDMwvY71Kx0GMtmbYlJ5bNNK87Mb45SHcLq6YHjbZ2jfdUnNGEX9bO6rGFY26nk4nitLZS1vAKNQGXMbbUNG+6ngVfHLZRoIJL3gC5TbYpNzM1CyjZMbjDtF91JxvDhccCl3KPpkniJlTVeVg3ssbractJBHBetMSohK0gjksM8QsrmFxkYNlP8aGU32y97bJBXTOxcpVIlYQ5IKccm3JmhKSSlFJWNHqtqdamWlOtKkMOsCdCZa5OByx2aeKzfSSsqaVtfiLReZGexWJWsbHlsmjk5Z2ea5dUThcX3HA9lxAp5pWqHq7jqyY4tqpGEWvG4W7EEJOcaogiG22zr/wCLLswJ4EwNhchwvz4fouXMVvMMzt9I0tHWQna/bio3X3Zt6XHn9zDcO4NGDFT01xd83muG97MBIv7cFpma5fLwmRjfik0RNA5lzht9FnmVsC16KlzyHsJL2/07njyO6vGZdbv2PQNcYcXvt/NazTbpYlLlnPL27eKdJXKUTaOl1O2axhkd3Au49+K5cm1RezzXfHO98pHQONxf2AsE9jOJtijjpw27pjZzekNvUT32HzXdg1I2Jg08xbsOgSW9Omf1zYDRinbJt65JJHu7ucVfcsj0OP8AVb5AAKpSMbu8EgbgX68yrNl+vYGMja12/MjieZS8WW8kueW4dRYULpIKJxXS4NGaioDQouolbKLcVzZklc1p0qmxY06N3qU7kf06sdwg7lqqhqnwOuLhaJR4kyZtjZQmYsEDgXNCH9LY5sLzQ2QaJO26gM14fY+bHw9lA10Lonbcl20WP6m+VL2uiV3ZRzCYXgErb8IxFs7A5p5LzFiEnlSXaduKu+SM5GIhrjtwTzoG63VVzhjQgYd7bKYosUZLHraRwWU+KWI7hgPEgfJNlluDrp35Qa6qk8117E3A9lqlPHpaAqD4Zw+gHstDC2EACqtnPDRLE7bkrSuPEotTCE2XcaPKOOUvlyOb0JUM4K/eIuHeXOXDgfyqJIFsanlOzTk25P6CeARPp3DkmK5nJKce1N2TQ0ep2lOtKZCcaVIYfCdYUw0p9qxkVmeIOgdfkF57xBtpXj+ores5z6IDbmCsUwrCXVk5ANm39TunsPdHeu6jyY3K6iKCcaVsWD5PpmNt5bXG3F3qP3Wf5zwz9mqCxgAafUPZS+7/AAb9JfmoejeQ9rmgkg/9SaaUPllEu4a4OaD/ADbgJhlf/ATp5XGy6IaaOSRtjY3F+Yd0ukyvu1bgw+31ve1vywSyKQO4va4fUcfurJSu0RQtG9rNcDyFuKj6HDi21txZSMEZDgubG/t6M/TkMBdXSSO9THNY1tuLNI3Fu+/zVrjiDRYfqm6WBt9dtypIwXFyjyW6NK49VyL8OFlacFpNN5HCxOwHMN/VVZ8JLgG8t1J09RM021u7HdDgy13Scm8pqLYico+hry46X8eR6+y712SzKbjjyxuN1XFXUgeLFUfHsCIuQFohC556cPFiluOxnbFpHyQOuLqTw/NgPokVtxvLgeCQFneL5dc0kgFJ6LUljVKyZpfHbqszxG7XkHipeeslpza5t0Kga6pMji4qmJaZklJ4lKgqC07JkpKqnVxwbOcsAsCSOi48wZgNW9rjtY/dVrUjY7dDxHb0T4XygxfJX8FZr4UsIiB9lpAK2Jp6KumqhtwQlFyJxRGRk2f8qvncHN4XKrVJ4dF3xArd5IgeITQhaOACXTXFl+G+HLG8WqRrPDuF7bWAPZX8hNuCzeMefcy+HksJLoxqb7KkT4Y9riC0gj2Xq+eIHiFBVWXIHu1OY2/ZNLYS4ltKcamWlOsKwH2KLzFmaGhZqlPqPwsHxH/SdxfE200L5nfwgnueQXn7GsVfVSumkJJJ29hyARkLnnpYsz59mq/Q0CNnQbk9ypTJMelrep9R7ndZ4tEys+w7W/AUub1o303eVtaTQnZULxhha19NL/MXxu7WuFc8NmuFl3jPihfPHAD6Y26iP6nfol45u6dWd6Z5O67j3V+yPgbdIkeLuO+/IcgqhgWHmeQbeltif8Ba5gVPpAFlvqc//E/6PBhv/VWKiohYWXSMO3TuHi1lI1NSGRuceDWucfkLqGOLpqKY8B/lt5cVMFo0ql5YrPMY2Qnd3qPc7q3RyXahez610YZOI9ZA3I2/uvb/ACu6iZtcqGxBnMcVL4cfTuk4/wBBkeqH6bEcQQVPhyqtbLfYdvqrBUS6W/JdHHfaHNPTpMoCQZ2qrV2LFp/VRcuYSE3kj0vL6hqicRhjcDeypdVmgj9FE1ObHngHIeWw2g/ECnax/ptuqNIVO5jxJ07rkEAdVAuKfFPISTdGklViYXS4Bdw7hN3RsdY3WB6P8NGAQA+yu4KxXw0zgyMCGQ2vsCVsFPUh7Q5puCkiuPp1EpJckakhzkTFOckFyRqSS5Zii5NOcic5NOciAnlMko3OVYxvNcVPL5TnAEAE79brA7GlPMK52J5iKSjeLVdpgbEP4jcrIwVoPi5UXkYzoFnoTbRz7pd1dstTWt2B+yo5KuOCSNa0OcbANBJPZR5vS30v5VolBU6WlxNgBcn2CyDG2vxKskkjHovp1ctIVlnxN1YNDLsg4dHS2/DVI0NG1gsAAOllGZ3D17d/h5ObA8GbC0NaO55k9SrjhlPZcVHBwU/SRWClJ81b1NO6GOwuqr4nY3+z0b2g+uX9y0c7H4j9Lq167CywbxMxv9prHMabxw/u29C7+M/Xb5Lp4sd1Lkz8YuWQqkmJvtt9FodJLssm8PaqzdPQ/laXRzKWU1V8r2kKiO6XRzbaTxH3CIuuuaRpB1DiN1GzV2b26oPVKxvVwP03VgrWXGyr+HO1TRnrc/YqzOVuL05uX2p9XhJcb3XKcv3V2LAhoCfxR0o5yzfl9kBlUEcPsrzZHpW0GmQ5gyeQCQFnWJ4a6Im4Xpyopw4WIVJzPlFsgJaE3oljBnJJVuxjKb4ybAqs1NG5hsQVSVOuZFdGfdJTA6KeoLTcErTch5+MVopzdvC/RZUUqOUt3C1jS6etaOtbK0PYQQRfZOlywTImenUrhHKSYz9ltGG4rHUMD43BwPQhKpMtpEuTbnJBcm3OWEtzk056JzlH4tiDYInSvNg0ErbBB55zU2hiNiDI4WaF5+xLEXzyOle4lzjc/wCl35qxt9ZM6Rx2v6R0aoNPjj80lr02wpU9QI2l7jYAXTbFTPEnHhFF5LD6nceyBLdRn2bMWNVUPk5XsOwUOCkEoXTJaK1KSqZdRZFfZ1vpZRRK66SQOlb/AGgf7SZzrf6X4Z2vWFRDSPopyBiisMGym6Vq4o9T4SlDEplgCj6bYLoe/wCiKfuk4iX+XJ5Qu/Q4tHuAbLzZNfUdXxXN78dV97r1NQMDQXO4n8cgsR8UsqupZ3VMYvDKdVwPgeeIPt0XTwZd6S5pubR2T6vQ8dCLfMLWcLnuAVhuCzEP24/EPlx+y1rL1XqaD2U+bHWS+GXlhKuTJNkHTXFlxtluidJZQqmNSWBuvM32LvppVquqplhuqRz+TRb/AOnfoFZi5U4vxQ5rvI4ShdNakNSokdugHJrUhqRA6SmnC6GpFqRBx1eGskG4CrOJZLjfcgBXK6Iolsees35YfTPNm+lVJ4svTmN4QyoYWuG9rBYHmvA3U0paRtfYoy/CWUV26JAolQhQdZTOCZlmpTeN5HtyPyUGUS1m222HBvFUEAVDPm1WqjzvSS8JAO+y856kBKRwKHiaZPT8OLwv2bI0/MLO/GDHdLG0zDu7d3ZZTHiEjTdr3DsSkV1c+Z2qRxcbWuei3jW8nO4pKBKJUaPSc0ulpd0F1h+bK4zVDyTwNls9YNTHAcwsXzThzopS7kSpxO91DXR3SLowmDQORNkLXBw5fhAokT43XbRss1YlYCFbqZoWQ5cxF0DiRuwkX6g9Vo2HYy1wFiuPPDxuno4Z+U2tEL0/Fubnl+VCwVNzfqpOlN1O0yWikRV1MydjopWhzHDSWncEJFOF2samgW7YFnXKUmGSiRl3QOPof/Kf5H/75qcyniG23A8PbqCtgr8PjnjdFK0PY4WLTwKz2Tw0fTyF9HOBGTfy5Q427OCrll5zv3C4Txv8qVgqeq7oYnTODGbk/QDqUzS5acANco97N/BJVkwKnbE4tbzHE7krn8d1TLLU6SdBSNhYGN7k9Xcyny5ESkEq7n2XdFqTZKLUsBwvQDk0ShdYNndSLUkakV0Sng5DWmroi5MxxxVYzjl5tXERYagNirFqSXbrBXmTGMPdA8scLWKjitv8QcrCoYZYx6xvtzCxWrgLHFpFiNk+NRyhlEgiTlBJKMpJRERRFGUkojBXRIFBEz0cHKDx3AW1AOwQQUk9KXL4fvLvSbD3F1xZlyuKGJrnuJe42A2GyCC0oWKqgUEE4pPBmGx/u/wrzRANj242RoLmz/Kunj9JrC4zYXVhp9kSCmvt3wqSibsggjGPWTbtkEFqaGJAk0J/ejsR9kEEnyOXpLOKbJQQVXPSNSLUgggAtSO6CCIBqQ1IIIgIuRF6CCZiWuQ1o0EIBuUXWY+IOT9V6iEb8XNH5QQRLWUyxlpsUi6CCtPSZJRFEgiwiklBBNDQStOD5MkniEh9NzsPbqgglyumyu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0" name="AutoShape 8" descr="data:image/jpeg;base64,/9j/4AAQSkZJRgABAQAAAQABAAD/2wCEAAkGBxQQEhUQEBQUFBQVFRQQFRQVFA8QFBQQFBQWFhQUFBQYHCggGBolHBQUITEhJSkrLi4uFx8zODMsNygtLisBCgoKDg0OGxAQFywdHBwsLCwsLCwsLCwsLCwsLCwsLCwsLCwsLCwsLCwsLCwsLCwsLCwsLCwrLDcsLCwsLDcrK//AABEIAKgBLAMBIgACEQEDEQH/xAAcAAAABwEBAAAAAAAAAAAAAAAAAQIDBQYHBAj/xAA2EAABAwIEBAQFAQkBAQAAAAABAAIDBBEFBhIhMUFRcQcTImEygZGhseEUI0JSYnLB0fHwgv/EABkBAAMBAQEAAAAAAAAAAAAAAAECAwAEBf/EACQRAQEAAgICAQUBAQEAAAAAAAABAhEDIRIxQQQTMlFhIoFC/9oADAMBAAIRAxEAPwDQmpYCQ1OBRIcvtsnY+CaBsnmrHhxoTjAmwnWrGOtCW1ICcAWE4Etqac8NBJ2A3J5KlY/nbTqZT72219T7JMs5j3RkXSqrmRC7zZV2ozkzVZnC/wA7XWbzYtLMT5jieYF9vdIhFjbsR81y5/UX4POP9tao80wvtdw91ORSBwu0gjqN1isMJ3sP+qdwfGZKYje429J4e6OH1Wr/AKG8X6aijUbhGKsqG3Yd+beYUiF345TKbiFmhoIIJgBBBBFgQQQWYEEEFmBBBBZgRFGgsyp5ypy6M9ivPuM0hD3D3K9RYhSiRpBWMZ7wDQ4vb7lQvVDKbZJI2xTZXVVDc91ylWiFhJCQUspCLQRSSlFJKxoIokEFjPVzEvmE00py6iY8AnGBMtITsZWNDwTjE21OsWMcO26cuuCvxOOBuqRwCoOYPEdu7IAel1i3ORM5+xktAp2G1xdxHS/BUR0BPDrdKnq3TEvcSS4A390/SO2vfguPk/1VsDJgIB67I3MHHrspYEPHq5m10xJTWOk8vx1ULi6YcpQSlyM3v2XTRw2A+ZXQykJaTZLcRxFhdUYnhzDYj8LSMLrhOwPHHgR0Kzqnonbm3X6q1ZaDo3Fp4H8q/wBNyXHLXwly4bm1oQSQjXpOQaCCCLAgggiwIIILMCCCCzAgggsxL+CzDxKuI3dlqBVTznhnmxu25KXILzRVsXEQp7HKMxvc09SoJ4TY3cQsNlJKWUkpykFJKUUkrGhJRIyiusZ6sYl34pLUZUTQ9H0TrAmYz+F0BY8ONKhM05mZRRkk3dbYLpxvFG00RkPIbD3WB5jxp9XKXOJtfYIyJ8nJ4w/jmY5qt5c9xtfYLhhC5I13U4um047lurJDtGDz0tXTh84IFua5ydtPKzW/Zc1FNoeW+9wvPyzm3qcfuLbC2+ylHUWsAjiLfbkonDjexVkpOCWx1wrD6W5G3sQp6KmaG2Fv+ripALrveL8E0xHRQDIwdhx4e6GH1et9rW5j/S46hLwAXm7AlCflIGeOsbVoCNJCUF6G3ACNEgm2A0ESS59lt6YtBNNmB5pwFaZSsNBBBMwIIILMC4sTiDmG/Rdq48UPoKXP0Mef/Eajax5I5lZ7Kr94iSl0uk8t1Qpgp4ekszJSCllIcqkJckFLckFYYSUSMoljvVrUbTsUhidapDDkSfBTERTrVjxnnilVkM0jhwWRtWo+K59KyxhT4uPl9uliVW1xiY3Ra5JuSAduQHRNMKbxRmqLb+Eh3y4FCzYcGUnJ2sWAVbp4XOd8Qdbbsnqs2Idz5qKyDKT50Z4aWvt73IUvXSMjY6ST4Wg9Lk8gFwc3FrPUejFgwLEmlzIyRqebNHUqzYHV+fJIxoIERLS7aznDjp9lkOV5nNE9c47sHlRA7+uQ2AHa4WwZUpG09GXk2sy7iTxda7ie5urfb8enVxWXHdS0EycpMXbK6RjTvG7Qf7rA/wCVW4sRbUSOig1FrSxjn72LrXeAf/cVM0pj857WgAgAOIA3dba/ulkX8de0g+cagwncgn7gfkrowGQNldqIG1h7m/JUjAa81VfUPufLiIgHT0XufmSfoFcaCmdLMyxsxvqdt8VvhF+6TWrLPYcmM8e78LaClXSGpS7HljukPltxRuKhceqC1pLUMshkSraoFcuJTkMJCoDMwvY71Kx0GMtmbYlJ5bNNK87Mb45SHcLq6YHjbZ2jfdUnNGEX9bO6rGFY26nk4nitLZS1vAKNQGXMbbUNG+6ngVfHLZRoIJL3gC5TbYpNzM1CyjZMbjDtF91JxvDhccCl3KPpkniJlTVeVg3ssbractJBHBetMSohK0gjksM8QsrmFxkYNlP8aGU32y97bJBXTOxcpVIlYQ5IKccm3JmhKSSlFJWNHqtqdamWlOtKkMOsCdCZa5OByx2aeKzfSSsqaVtfiLReZGexWJWsbHlsmjk5Z2ea5dUThcX3HA9lxAp5pWqHq7jqyY4tqpGEWvG4W7EEJOcaogiG22zr/wCLLswJ4EwNhchwvz4fouXMVvMMzt9I0tHWQna/bio3X3Zt6XHn9zDcO4NGDFT01xd83muG97MBIv7cFpma5fLwmRjfik0RNA5lzht9FnmVsC16KlzyHsJL2/07njyO6vGZdbv2PQNcYcXvt/NazTbpYlLlnPL27eKdJXKUTaOl1O2axhkd3Au49+K5cm1RezzXfHO98pHQONxf2AsE9jOJtijjpw27pjZzekNvUT32HzXdg1I2Jg08xbsOgSW9Omf1zYDRinbJt65JJHu7ucVfcsj0OP8AVb5AAKpSMbu8EgbgX68yrNl+vYGMja12/MjieZS8WW8kueW4dRYULpIKJxXS4NGaioDQouolbKLcVzZklc1p0qmxY06N3qU7kf06sdwg7lqqhqnwOuLhaJR4kyZtjZQmYsEDgXNCH9LY5sLzQ2QaJO26gM14fY+bHw9lA10Lonbcl20WP6m+VL2uiV3ZRzCYXgErb8IxFs7A5p5LzFiEnlSXaduKu+SM5GIhrjtwTzoG63VVzhjQgYd7bKYosUZLHraRwWU+KWI7hgPEgfJNlluDrp35Qa6qk8117E3A9lqlPHpaAqD4Zw+gHstDC2EACqtnPDRLE7bkrSuPEotTCE2XcaPKOOUvlyOb0JUM4K/eIuHeXOXDgfyqJIFsanlOzTk25P6CeARPp3DkmK5nJKce1N2TQ0ep2lOtKZCcaVIYfCdYUw0p9qxkVmeIOgdfkF57xBtpXj+ores5z6IDbmCsUwrCXVk5ANm39TunsPdHeu6jyY3K6iKCcaVsWD5PpmNt5bXG3F3qP3Wf5zwz9mqCxgAafUPZS+7/AAb9JfmoejeQ9rmgkg/9SaaUPllEu4a4OaD/ADbgJhlf/ATp5XGy6IaaOSRtjY3F+Yd0ukyvu1bgw+31ve1vywSyKQO4va4fUcfurJSu0RQtG9rNcDyFuKj6HDi21txZSMEZDgubG/t6M/TkMBdXSSO9THNY1tuLNI3Fu+/zVrjiDRYfqm6WBt9dtypIwXFyjyW6NK49VyL8OFlacFpNN5HCxOwHMN/VVZ8JLgG8t1J09RM021u7HdDgy13Scm8pqLYico+hry46X8eR6+y712SzKbjjyxuN1XFXUgeLFUfHsCIuQFohC556cPFiluOxnbFpHyQOuLqTw/NgPokVtxvLgeCQFneL5dc0kgFJ6LUljVKyZpfHbqszxG7XkHipeeslpza5t0Kga6pMji4qmJaZklJ4lKgqC07JkpKqnVxwbOcsAsCSOi48wZgNW9rjtY/dVrUjY7dDxHb0T4XygxfJX8FZr4UsIiB9lpAK2Jp6KumqhtwQlFyJxRGRk2f8qvncHN4XKrVJ4dF3xArd5IgeITQhaOACXTXFl+G+HLG8WqRrPDuF7bWAPZX8hNuCzeMefcy+HksJLoxqb7KkT4Y9riC0gj2Xq+eIHiFBVWXIHu1OY2/ZNLYS4ltKcamWlOsKwH2KLzFmaGhZqlPqPwsHxH/SdxfE200L5nfwgnueQXn7GsVfVSumkJJJ29hyARkLnnpYsz59mq/Q0CNnQbk9ypTJMelrep9R7ndZ4tEys+w7W/AUub1o303eVtaTQnZULxhha19NL/MXxu7WuFc8NmuFl3jPihfPHAD6Y26iP6nfol45u6dWd6Z5O67j3V+yPgbdIkeLuO+/IcgqhgWHmeQbeltif8Ba5gVPpAFlvqc//E/6PBhv/VWKiohYWXSMO3TuHi1lI1NSGRuceDWucfkLqGOLpqKY8B/lt5cVMFo0ql5YrPMY2Qnd3qPc7q3RyXahez610YZOI9ZA3I2/uvb/ACu6iZtcqGxBnMcVL4cfTuk4/wBBkeqH6bEcQQVPhyqtbLfYdvqrBUS6W/JdHHfaHNPTpMoCQZ2qrV2LFp/VRcuYSE3kj0vL6hqicRhjcDeypdVmgj9FE1ObHngHIeWw2g/ECnax/ptuqNIVO5jxJ07rkEAdVAuKfFPISTdGklViYXS4Bdw7hN3RsdY3WB6P8NGAQA+yu4KxXw0zgyMCGQ2vsCVsFPUh7Q5puCkiuPp1EpJckakhzkTFOckFyRqSS5Zii5NOcic5NOciAnlMko3OVYxvNcVPL5TnAEAE79brA7GlPMK52J5iKSjeLVdpgbEP4jcrIwVoPi5UXkYzoFnoTbRz7pd1dstTWt2B+yo5KuOCSNa0OcbANBJPZR5vS30v5VolBU6WlxNgBcn2CyDG2vxKskkjHovp1ctIVlnxN1YNDLsg4dHS2/DVI0NG1gsAAOllGZ3D17d/h5ObA8GbC0NaO55k9SrjhlPZcVHBwU/SRWClJ81b1NO6GOwuqr4nY3+z0b2g+uX9y0c7H4j9Lq167CywbxMxv9prHMabxw/u29C7+M/Xb5Lp4sd1Lkz8YuWQqkmJvtt9FodJLssm8PaqzdPQ/laXRzKWU1V8r2kKiO6XRzbaTxH3CIuuuaRpB1DiN1GzV2b26oPVKxvVwP03VgrWXGyr+HO1TRnrc/YqzOVuL05uX2p9XhJcb3XKcv3V2LAhoCfxR0o5yzfl9kBlUEcPsrzZHpW0GmQ5gyeQCQFnWJ4a6Im4Xpyopw4WIVJzPlFsgJaE3oljBnJJVuxjKb4ybAqs1NG5hsQVSVOuZFdGfdJTA6KeoLTcErTch5+MVopzdvC/RZUUqOUt3C1jS6etaOtbK0PYQQRfZOlywTImenUrhHKSYz9ltGG4rHUMD43BwPQhKpMtpEuTbnJBcm3OWEtzk056JzlH4tiDYInSvNg0ErbBB55zU2hiNiDI4WaF5+xLEXzyOle4lzjc/wCl35qxt9ZM6Rx2v6R0aoNPjj80lr02wpU9QI2l7jYAXTbFTPEnHhFF5LD6nceyBLdRn2bMWNVUPk5XsOwUOCkEoXTJaK1KSqZdRZFfZ1vpZRRK66SQOlb/AGgf7SZzrf6X4Z2vWFRDSPopyBiisMGym6Vq4o9T4SlDEplgCj6bYLoe/wCiKfuk4iX+XJ5Qu/Q4tHuAbLzZNfUdXxXN78dV97r1NQMDQXO4n8cgsR8UsqupZ3VMYvDKdVwPgeeIPt0XTwZd6S5pubR2T6vQ8dCLfMLWcLnuAVhuCzEP24/EPlx+y1rL1XqaD2U+bHWS+GXlhKuTJNkHTXFlxtluidJZQqmNSWBuvM32LvppVquqplhuqRz+TRb/AOnfoFZi5U4vxQ5rvI4ShdNakNSokdugHJrUhqRA6SmnC6GpFqRBx1eGskG4CrOJZLjfcgBXK6Iolsees35YfTPNm+lVJ4svTmN4QyoYWuG9rBYHmvA3U0paRtfYoy/CWUV26JAolQhQdZTOCZlmpTeN5HtyPyUGUS1m222HBvFUEAVDPm1WqjzvSS8JAO+y856kBKRwKHiaZPT8OLwv2bI0/MLO/GDHdLG0zDu7d3ZZTHiEjTdr3DsSkV1c+Z2qRxcbWuei3jW8nO4pKBKJUaPSc0ulpd0F1h+bK4zVDyTwNls9YNTHAcwsXzThzopS7kSpxO91DXR3SLowmDQORNkLXBw5fhAokT43XbRss1YlYCFbqZoWQ5cxF0DiRuwkX6g9Vo2HYy1wFiuPPDxuno4Z+U2tEL0/Fubnl+VCwVNzfqpOlN1O0yWikRV1MydjopWhzHDSWncEJFOF2samgW7YFnXKUmGSiRl3QOPof/Kf5H/75qcyniG23A8PbqCtgr8PjnjdFK0PY4WLTwKz2Tw0fTyF9HOBGTfy5Q427OCrll5zv3C4Txv8qVgqeq7oYnTODGbk/QDqUzS5acANco97N/BJVkwKnbE4tbzHE7krn8d1TLLU6SdBSNhYGN7k9Xcyny5ESkEq7n2XdFqTZKLUsBwvQDk0ShdYNndSLUkakV0Sng5DWmroi5MxxxVYzjl5tXERYagNirFqSXbrBXmTGMPdA8scLWKjitv8QcrCoYZYx6xvtzCxWrgLHFpFiNk+NRyhlEgiTlBJKMpJRERRFGUkojBXRIFBEz0cHKDx3AW1AOwQQUk9KXL4fvLvSbD3F1xZlyuKGJrnuJe42A2GyCC0oWKqgUEE4pPBmGx/u/wrzRANj242RoLmz/Kunj9JrC4zYXVhp9kSCmvt3wqSibsggjGPWTbtkEFqaGJAk0J/ejsR9kEEnyOXpLOKbJQQVXPSNSLUgggAtSO6CCIBqQ1IIIgIuRF6CCZiWuQ1o0EIBuUXWY+IOT9V6iEb8XNH5QQRLWUyxlpsUi6CCtPSZJRFEgiwiklBBNDQStOD5MkniEh9NzsPbqgglyumyu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2" name="AutoShape 10" descr="data:image/jpeg;base64,/9j/4AAQSkZJRgABAQAAAQABAAD/2wCEAAkGBxQQEhUQEBQUFBQVFRQQFRQVFA8QFBQQFBQWFhQUFBQYHCggGBolHBQUITEhJSkrLi4uFx8zODMsNygtLisBCgoKDg0OGxAQFywdHBwsLCwsLCwsLCwsLCwsLCwsLCwsLCwsLCwsLCwsLCwsLCwsLCwsLCwrLDcsLCwsLDcrK//AABEIAKgBLAMBIgACEQEDEQH/xAAcAAAABwEBAAAAAAAAAAAAAAAAAQIDBQYHBAj/xAA2EAABAwIEBAQFAQkBAQAAAAABAAIDBBEFBhIhMUFRcQcTImEygZGhseEUI0JSYnLB0fHwgv/EABkBAAMBAQEAAAAAAAAAAAAAAAECAwAEBf/EACQRAQEAAgICAQUBAQEAAAAAAAABAhEDIRIxQQQTMlFhIoFC/9oADAMBAAIRAxEAPwDQmpYCQ1OBRIcvtsnY+CaBsnmrHhxoTjAmwnWrGOtCW1ICcAWE4Etqac8NBJ2A3J5KlY/nbTqZT72219T7JMs5j3RkXSqrmRC7zZV2ozkzVZnC/wA7XWbzYtLMT5jieYF9vdIhFjbsR81y5/UX4POP9tao80wvtdw91ORSBwu0gjqN1isMJ3sP+qdwfGZKYje429J4e6OH1Wr/AKG8X6aijUbhGKsqG3Yd+beYUiF345TKbiFmhoIIJgBBBBFgQQQWYEEEFmBBBBZgRFGgsyp5ypy6M9ivPuM0hD3D3K9RYhSiRpBWMZ7wDQ4vb7lQvVDKbZJI2xTZXVVDc91ylWiFhJCQUspCLQRSSlFJKxoIokEFjPVzEvmE00py6iY8AnGBMtITsZWNDwTjE21OsWMcO26cuuCvxOOBuqRwCoOYPEdu7IAel1i3ORM5+xktAp2G1xdxHS/BUR0BPDrdKnq3TEvcSS4A390/SO2vfguPk/1VsDJgIB67I3MHHrspYEPHq5m10xJTWOk8vx1ULi6YcpQSlyM3v2XTRw2A+ZXQykJaTZLcRxFhdUYnhzDYj8LSMLrhOwPHHgR0Kzqnonbm3X6q1ZaDo3Fp4H8q/wBNyXHLXwly4bm1oQSQjXpOQaCCCLAgggiwIIILMCCCCzAgggsxL+CzDxKuI3dlqBVTznhnmxu25KXILzRVsXEQp7HKMxvc09SoJ4TY3cQsNlJKWUkpykFJKUUkrGhJRIyiusZ6sYl34pLUZUTQ9H0TrAmYz+F0BY8ONKhM05mZRRkk3dbYLpxvFG00RkPIbD3WB5jxp9XKXOJtfYIyJ8nJ4w/jmY5qt5c9xtfYLhhC5I13U4um047lurJDtGDz0tXTh84IFua5ydtPKzW/Zc1FNoeW+9wvPyzm3qcfuLbC2+ylHUWsAjiLfbkonDjexVkpOCWx1wrD6W5G3sQp6KmaG2Fv+ripALrveL8E0xHRQDIwdhx4e6GH1et9rW5j/S46hLwAXm7AlCflIGeOsbVoCNJCUF6G3ACNEgm2A0ESS59lt6YtBNNmB5pwFaZSsNBBBMwIIILMC4sTiDmG/Rdq48UPoKXP0Mef/Eajax5I5lZ7Kr94iSl0uk8t1Qpgp4ekszJSCllIcqkJckFLckFYYSUSMoljvVrUbTsUhidapDDkSfBTERTrVjxnnilVkM0jhwWRtWo+K59KyxhT4uPl9uliVW1xiY3Ra5JuSAduQHRNMKbxRmqLb+Eh3y4FCzYcGUnJ2sWAVbp4XOd8Qdbbsnqs2Idz5qKyDKT50Z4aWvt73IUvXSMjY6ST4Wg9Lk8gFwc3FrPUejFgwLEmlzIyRqebNHUqzYHV+fJIxoIERLS7aznDjp9lkOV5nNE9c47sHlRA7+uQ2AHa4WwZUpG09GXk2sy7iTxda7ie5urfb8enVxWXHdS0EycpMXbK6RjTvG7Qf7rA/wCVW4sRbUSOig1FrSxjn72LrXeAf/cVM0pj857WgAgAOIA3dba/ulkX8de0g+cagwncgn7gfkrowGQNldqIG1h7m/JUjAa81VfUPufLiIgHT0XufmSfoFcaCmdLMyxsxvqdt8VvhF+6TWrLPYcmM8e78LaClXSGpS7HljukPltxRuKhceqC1pLUMshkSraoFcuJTkMJCoDMwvY71Kx0GMtmbYlJ5bNNK87Mb45SHcLq6YHjbZ2jfdUnNGEX9bO6rGFY26nk4nitLZS1vAKNQGXMbbUNG+6ngVfHLZRoIJL3gC5TbYpNzM1CyjZMbjDtF91JxvDhccCl3KPpkniJlTVeVg3ssbractJBHBetMSohK0gjksM8QsrmFxkYNlP8aGU32y97bJBXTOxcpVIlYQ5IKccm3JmhKSSlFJWNHqtqdamWlOtKkMOsCdCZa5OByx2aeKzfSSsqaVtfiLReZGexWJWsbHlsmjk5Z2ea5dUThcX3HA9lxAp5pWqHq7jqyY4tqpGEWvG4W7EEJOcaogiG22zr/wCLLswJ4EwNhchwvz4fouXMVvMMzt9I0tHWQna/bio3X3Zt6XHn9zDcO4NGDFT01xd83muG97MBIv7cFpma5fLwmRjfik0RNA5lzht9FnmVsC16KlzyHsJL2/07njyO6vGZdbv2PQNcYcXvt/NazTbpYlLlnPL27eKdJXKUTaOl1O2axhkd3Au49+K5cm1RezzXfHO98pHQONxf2AsE9jOJtijjpw27pjZzekNvUT32HzXdg1I2Jg08xbsOgSW9Omf1zYDRinbJt65JJHu7ucVfcsj0OP8AVb5AAKpSMbu8EgbgX68yrNl+vYGMja12/MjieZS8WW8kueW4dRYULpIKJxXS4NGaioDQouolbKLcVzZklc1p0qmxY06N3qU7kf06sdwg7lqqhqnwOuLhaJR4kyZtjZQmYsEDgXNCH9LY5sLzQ2QaJO26gM14fY+bHw9lA10Lonbcl20WP6m+VL2uiV3ZRzCYXgErb8IxFs7A5p5LzFiEnlSXaduKu+SM5GIhrjtwTzoG63VVzhjQgYd7bKYosUZLHraRwWU+KWI7hgPEgfJNlluDrp35Qa6qk8117E3A9lqlPHpaAqD4Zw+gHstDC2EACqtnPDRLE7bkrSuPEotTCE2XcaPKOOUvlyOb0JUM4K/eIuHeXOXDgfyqJIFsanlOzTk25P6CeARPp3DkmK5nJKce1N2TQ0ep2lOtKZCcaVIYfCdYUw0p9qxkVmeIOgdfkF57xBtpXj+ores5z6IDbmCsUwrCXVk5ANm39TunsPdHeu6jyY3K6iKCcaVsWD5PpmNt5bXG3F3qP3Wf5zwz9mqCxgAafUPZS+7/AAb9JfmoejeQ9rmgkg/9SaaUPllEu4a4OaD/ADbgJhlf/ATp5XGy6IaaOSRtjY3F+Yd0ukyvu1bgw+31ve1vywSyKQO4va4fUcfurJSu0RQtG9rNcDyFuKj6HDi21txZSMEZDgubG/t6M/TkMBdXSSO9THNY1tuLNI3Fu+/zVrjiDRYfqm6WBt9dtypIwXFyjyW6NK49VyL8OFlacFpNN5HCxOwHMN/VVZ8JLgG8t1J09RM021u7HdDgy13Scm8pqLYico+hry46X8eR6+y712SzKbjjyxuN1XFXUgeLFUfHsCIuQFohC556cPFiluOxnbFpHyQOuLqTw/NgPokVtxvLgeCQFneL5dc0kgFJ6LUljVKyZpfHbqszxG7XkHipeeslpza5t0Kga6pMji4qmJaZklJ4lKgqC07JkpKqnVxwbOcsAsCSOi48wZgNW9rjtY/dVrUjY7dDxHb0T4XygxfJX8FZr4UsIiB9lpAK2Jp6KumqhtwQlFyJxRGRk2f8qvncHN4XKrVJ4dF3xArd5IgeITQhaOACXTXFl+G+HLG8WqRrPDuF7bWAPZX8hNuCzeMefcy+HksJLoxqb7KkT4Y9riC0gj2Xq+eIHiFBVWXIHu1OY2/ZNLYS4ltKcamWlOsKwH2KLzFmaGhZqlPqPwsHxH/SdxfE200L5nfwgnueQXn7GsVfVSumkJJJ29hyARkLnnpYsz59mq/Q0CNnQbk9ypTJMelrep9R7ndZ4tEys+w7W/AUub1o303eVtaTQnZULxhha19NL/MXxu7WuFc8NmuFl3jPihfPHAD6Y26iP6nfol45u6dWd6Z5O67j3V+yPgbdIkeLuO+/IcgqhgWHmeQbeltif8Ba5gVPpAFlvqc//E/6PBhv/VWKiohYWXSMO3TuHi1lI1NSGRuceDWucfkLqGOLpqKY8B/lt5cVMFo0ql5YrPMY2Qnd3qPc7q3RyXahez610YZOI9ZA3I2/uvb/ACu6iZtcqGxBnMcVL4cfTuk4/wBBkeqH6bEcQQVPhyqtbLfYdvqrBUS6W/JdHHfaHNPTpMoCQZ2qrV2LFp/VRcuYSE3kj0vL6hqicRhjcDeypdVmgj9FE1ObHngHIeWw2g/ECnax/ptuqNIVO5jxJ07rkEAdVAuKfFPISTdGklViYXS4Bdw7hN3RsdY3WB6P8NGAQA+yu4KxXw0zgyMCGQ2vsCVsFPUh7Q5puCkiuPp1EpJckakhzkTFOckFyRqSS5Zii5NOcic5NOciAnlMko3OVYxvNcVPL5TnAEAE79brA7GlPMK52J5iKSjeLVdpgbEP4jcrIwVoPi5UXkYzoFnoTbRz7pd1dstTWt2B+yo5KuOCSNa0OcbANBJPZR5vS30v5VolBU6WlxNgBcn2CyDG2vxKskkjHovp1ctIVlnxN1YNDLsg4dHS2/DVI0NG1gsAAOllGZ3D17d/h5ObA8GbC0NaO55k9SrjhlPZcVHBwU/SRWClJ81b1NO6GOwuqr4nY3+z0b2g+uX9y0c7H4j9Lq167CywbxMxv9prHMabxw/u29C7+M/Xb5Lp4sd1Lkz8YuWQqkmJvtt9FodJLssm8PaqzdPQ/laXRzKWU1V8r2kKiO6XRzbaTxH3CIuuuaRpB1DiN1GzV2b26oPVKxvVwP03VgrWXGyr+HO1TRnrc/YqzOVuL05uX2p9XhJcb3XKcv3V2LAhoCfxR0o5yzfl9kBlUEcPsrzZHpW0GmQ5gyeQCQFnWJ4a6Im4Xpyopw4WIVJzPlFsgJaE3oljBnJJVuxjKb4ybAqs1NG5hsQVSVOuZFdGfdJTA6KeoLTcErTch5+MVopzdvC/RZUUqOUt3C1jS6etaOtbK0PYQQRfZOlywTImenUrhHKSYz9ltGG4rHUMD43BwPQhKpMtpEuTbnJBcm3OWEtzk056JzlH4tiDYInSvNg0ErbBB55zU2hiNiDI4WaF5+xLEXzyOle4lzjc/wCl35qxt9ZM6Rx2v6R0aoNPjj80lr02wpU9QI2l7jYAXTbFTPEnHhFF5LD6nceyBLdRn2bMWNVUPk5XsOwUOCkEoXTJaK1KSqZdRZFfZ1vpZRRK66SQOlb/AGgf7SZzrf6X4Z2vWFRDSPopyBiisMGym6Vq4o9T4SlDEplgCj6bYLoe/wCiKfuk4iX+XJ5Qu/Q4tHuAbLzZNfUdXxXN78dV97r1NQMDQXO4n8cgsR8UsqupZ3VMYvDKdVwPgeeIPt0XTwZd6S5pubR2T6vQ8dCLfMLWcLnuAVhuCzEP24/EPlx+y1rL1XqaD2U+bHWS+GXlhKuTJNkHTXFlxtluidJZQqmNSWBuvM32LvppVquqplhuqRz+TRb/AOnfoFZi5U4vxQ5rvI4ShdNakNSokdugHJrUhqRA6SmnC6GpFqRBx1eGskG4CrOJZLjfcgBXK6Iolsees35YfTPNm+lVJ4svTmN4QyoYWuG9rBYHmvA3U0paRtfYoy/CWUV26JAolQhQdZTOCZlmpTeN5HtyPyUGUS1m222HBvFUEAVDPm1WqjzvSS8JAO+y856kBKRwKHiaZPT8OLwv2bI0/MLO/GDHdLG0zDu7d3ZZTHiEjTdr3DsSkV1c+Z2qRxcbWuei3jW8nO4pKBKJUaPSc0ulpd0F1h+bK4zVDyTwNls9YNTHAcwsXzThzopS7kSpxO91DXR3SLowmDQORNkLXBw5fhAokT43XbRss1YlYCFbqZoWQ5cxF0DiRuwkX6g9Vo2HYy1wFiuPPDxuno4Z+U2tEL0/Fubnl+VCwVNzfqpOlN1O0yWikRV1MydjopWhzHDSWncEJFOF2samgW7YFnXKUmGSiRl3QOPof/Kf5H/75qcyniG23A8PbqCtgr8PjnjdFK0PY4WLTwKz2Tw0fTyF9HOBGTfy5Q427OCrll5zv3C4Txv8qVgqeq7oYnTODGbk/QDqUzS5acANco97N/BJVkwKnbE4tbzHE7krn8d1TLLU6SdBSNhYGN7k9Xcyny5ESkEq7n2XdFqTZKLUsBwvQDk0ShdYNndSLUkakV0Sng5DWmroi5MxxxVYzjl5tXERYagNirFqSXbrBXmTGMPdA8scLWKjitv8QcrCoYZYx6xvtzCxWrgLHFpFiNk+NRyhlEgiTlBJKMpJRERRFGUkojBXRIFBEz0cHKDx3AW1AOwQQUk9KXL4fvLvSbD3F1xZlyuKGJrnuJe42A2GyCC0oWKqgUEE4pPBmGx/u/wrzRANj242RoLmz/Kunj9JrC4zYXVhp9kSCmvt3wqSibsggjGPWTbtkEFqaGJAk0J/ejsR9kEEnyOXpLOKbJQQVXPSNSLUgggAtSO6CCIBqQ1IIIgIuRF6CCZiWuQ1o0EIBuUXWY+IOT9V6iEb8XNH5QQRLWUyxlpsUi6CCtPSZJRFEgiwiklBBNDQStOD5MkniEh9NzsPbqgglyumyu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4" name="AutoShape 12" descr="data:image/jpeg;base64,/9j/4AAQSkZJRgABAQAAAQABAAD/2wCEAAkGBxQQEhUQEBQUFBQVFRQQFRQVFA8QFBQQFBQWFhQUFBQYHCggGBolHBQUITEhJSkrLi4uFx8zODMsNygtLisBCgoKDg0OGxAQFywdHBwsLCwsLCwsLCwsLCwsLCwsLCwsLCwsLCwsLCwsLCwsLCwsLCwsLCwrLDcsLCwsLDcrK//AABEIAKgBLAMBIgACEQEDEQH/xAAcAAAABwEBAAAAAAAAAAAAAAAAAQIDBQYHBAj/xAA2EAABAwIEBAQFAQkBAQAAAAABAAIDBBEFBhIhMUFRcQcTImEygZGhseEUI0JSYnLB0fHwgv/EABkBAAMBAQEAAAAAAAAAAAAAAAECAwAEBf/EACQRAQEAAgICAQUBAQEAAAAAAAABAhEDIRIxQQQTMlFhIoFC/9oADAMBAAIRAxEAPwDQmpYCQ1OBRIcvtsnY+CaBsnmrHhxoTjAmwnWrGOtCW1ICcAWE4Etqac8NBJ2A3J5KlY/nbTqZT72219T7JMs5j3RkXSqrmRC7zZV2ozkzVZnC/wA7XWbzYtLMT5jieYF9vdIhFjbsR81y5/UX4POP9tao80wvtdw91ORSBwu0gjqN1isMJ3sP+qdwfGZKYje429J4e6OH1Wr/AKG8X6aijUbhGKsqG3Yd+beYUiF345TKbiFmhoIIJgBBBBFgQQQWYEEEFmBBBBZgRFGgsyp5ypy6M9ivPuM0hD3D3K9RYhSiRpBWMZ7wDQ4vb7lQvVDKbZJI2xTZXVVDc91ylWiFhJCQUspCLQRSSlFJKxoIokEFjPVzEvmE00py6iY8AnGBMtITsZWNDwTjE21OsWMcO26cuuCvxOOBuqRwCoOYPEdu7IAel1i3ORM5+xktAp2G1xdxHS/BUR0BPDrdKnq3TEvcSS4A390/SO2vfguPk/1VsDJgIB67I3MHHrspYEPHq5m10xJTWOk8vx1ULi6YcpQSlyM3v2XTRw2A+ZXQykJaTZLcRxFhdUYnhzDYj8LSMLrhOwPHHgR0Kzqnonbm3X6q1ZaDo3Fp4H8q/wBNyXHLXwly4bm1oQSQjXpOQaCCCLAgggiwIIILMCCCCzAgggsxL+CzDxKuI3dlqBVTznhnmxu25KXILzRVsXEQp7HKMxvc09SoJ4TY3cQsNlJKWUkpykFJKUUkrGhJRIyiusZ6sYl34pLUZUTQ9H0TrAmYz+F0BY8ONKhM05mZRRkk3dbYLpxvFG00RkPIbD3WB5jxp9XKXOJtfYIyJ8nJ4w/jmY5qt5c9xtfYLhhC5I13U4um047lurJDtGDz0tXTh84IFua5ydtPKzW/Zc1FNoeW+9wvPyzm3qcfuLbC2+ylHUWsAjiLfbkonDjexVkpOCWx1wrD6W5G3sQp6KmaG2Fv+ripALrveL8E0xHRQDIwdhx4e6GH1et9rW5j/S46hLwAXm7AlCflIGeOsbVoCNJCUF6G3ACNEgm2A0ESS59lt6YtBNNmB5pwFaZSsNBBBMwIIILMC4sTiDmG/Rdq48UPoKXP0Mef/Eajax5I5lZ7Kr94iSl0uk8t1Qpgp4ekszJSCllIcqkJckFLckFYYSUSMoljvVrUbTsUhidapDDkSfBTERTrVjxnnilVkM0jhwWRtWo+K59KyxhT4uPl9uliVW1xiY3Ra5JuSAduQHRNMKbxRmqLb+Eh3y4FCzYcGUnJ2sWAVbp4XOd8Qdbbsnqs2Idz5qKyDKT50Z4aWvt73IUvXSMjY6ST4Wg9Lk8gFwc3FrPUejFgwLEmlzIyRqebNHUqzYHV+fJIxoIERLS7aznDjp9lkOV5nNE9c47sHlRA7+uQ2AHa4WwZUpG09GXk2sy7iTxda7ie5urfb8enVxWXHdS0EycpMXbK6RjTvG7Qf7rA/wCVW4sRbUSOig1FrSxjn72LrXeAf/cVM0pj857WgAgAOIA3dba/ulkX8de0g+cagwncgn7gfkrowGQNldqIG1h7m/JUjAa81VfUPufLiIgHT0XufmSfoFcaCmdLMyxsxvqdt8VvhF+6TWrLPYcmM8e78LaClXSGpS7HljukPltxRuKhceqC1pLUMshkSraoFcuJTkMJCoDMwvY71Kx0GMtmbYlJ5bNNK87Mb45SHcLq6YHjbZ2jfdUnNGEX9bO6rGFY26nk4nitLZS1vAKNQGXMbbUNG+6ngVfHLZRoIJL3gC5TbYpNzM1CyjZMbjDtF91JxvDhccCl3KPpkniJlTVeVg3ssbractJBHBetMSohK0gjksM8QsrmFxkYNlP8aGU32y97bJBXTOxcpVIlYQ5IKccm3JmhKSSlFJWNHqtqdamWlOtKkMOsCdCZa5OByx2aeKzfSSsqaVtfiLReZGexWJWsbHlsmjk5Z2ea5dUThcX3HA9lxAp5pWqHq7jqyY4tqpGEWvG4W7EEJOcaogiG22zr/wCLLswJ4EwNhchwvz4fouXMVvMMzt9I0tHWQna/bio3X3Zt6XHn9zDcO4NGDFT01xd83muG97MBIv7cFpma5fLwmRjfik0RNA5lzht9FnmVsC16KlzyHsJL2/07njyO6vGZdbv2PQNcYcXvt/NazTbpYlLlnPL27eKdJXKUTaOl1O2axhkd3Au49+K5cm1RezzXfHO98pHQONxf2AsE9jOJtijjpw27pjZzekNvUT32HzXdg1I2Jg08xbsOgSW9Omf1zYDRinbJt65JJHu7ucVfcsj0OP8AVb5AAKpSMbu8EgbgX68yrNl+vYGMja12/MjieZS8WW8kueW4dRYULpIKJxXS4NGaioDQouolbKLcVzZklc1p0qmxY06N3qU7kf06sdwg7lqqhqnwOuLhaJR4kyZtjZQmYsEDgXNCH9LY5sLzQ2QaJO26gM14fY+bHw9lA10Lonbcl20WP6m+VL2uiV3ZRzCYXgErb8IxFs7A5p5LzFiEnlSXaduKu+SM5GIhrjtwTzoG63VVzhjQgYd7bKYosUZLHraRwWU+KWI7hgPEgfJNlluDrp35Qa6qk8117E3A9lqlPHpaAqD4Zw+gHstDC2EACqtnPDRLE7bkrSuPEotTCE2XcaPKOOUvlyOb0JUM4K/eIuHeXOXDgfyqJIFsanlOzTk25P6CeARPp3DkmK5nJKce1N2TQ0ep2lOtKZCcaVIYfCdYUw0p9qxkVmeIOgdfkF57xBtpXj+ores5z6IDbmCsUwrCXVk5ANm39TunsPdHeu6jyY3K6iKCcaVsWD5PpmNt5bXG3F3qP3Wf5zwz9mqCxgAafUPZS+7/AAb9JfmoejeQ9rmgkg/9SaaUPllEu4a4OaD/ADbgJhlf/ATp5XGy6IaaOSRtjY3F+Yd0ukyvu1bgw+31ve1vywSyKQO4va4fUcfurJSu0RQtG9rNcDyFuKj6HDi21txZSMEZDgubG/t6M/TkMBdXSSO9THNY1tuLNI3Fu+/zVrjiDRYfqm6WBt9dtypIwXFyjyW6NK49VyL8OFlacFpNN5HCxOwHMN/VVZ8JLgG8t1J09RM021u7HdDgy13Scm8pqLYico+hry46X8eR6+y712SzKbjjyxuN1XFXUgeLFUfHsCIuQFohC556cPFiluOxnbFpHyQOuLqTw/NgPokVtxvLgeCQFneL5dc0kgFJ6LUljVKyZpfHbqszxG7XkHipeeslpza5t0Kga6pMji4qmJaZklJ4lKgqC07JkpKqnVxwbOcsAsCSOi48wZgNW9rjtY/dVrUjY7dDxHb0T4XygxfJX8FZr4UsIiB9lpAK2Jp6KumqhtwQlFyJxRGRk2f8qvncHN4XKrVJ4dF3xArd5IgeITQhaOACXTXFl+G+HLG8WqRrPDuF7bWAPZX8hNuCzeMefcy+HksJLoxqb7KkT4Y9riC0gj2Xq+eIHiFBVWXIHu1OY2/ZNLYS4ltKcamWlOsKwH2KLzFmaGhZqlPqPwsHxH/SdxfE200L5nfwgnueQXn7GsVfVSumkJJJ29hyARkLnnpYsz59mq/Q0CNnQbk9ypTJMelrep9R7ndZ4tEys+w7W/AUub1o303eVtaTQnZULxhha19NL/MXxu7WuFc8NmuFl3jPihfPHAD6Y26iP6nfol45u6dWd6Z5O67j3V+yPgbdIkeLuO+/IcgqhgWHmeQbeltif8Ba5gVPpAFlvqc//E/6PBhv/VWKiohYWXSMO3TuHi1lI1NSGRuceDWucfkLqGOLpqKY8B/lt5cVMFo0ql5YrPMY2Qnd3qPc7q3RyXahez610YZOI9ZA3I2/uvb/ACu6iZtcqGxBnMcVL4cfTuk4/wBBkeqH6bEcQQVPhyqtbLfYdvqrBUS6W/JdHHfaHNPTpMoCQZ2qrV2LFp/VRcuYSE3kj0vL6hqicRhjcDeypdVmgj9FE1ObHngHIeWw2g/ECnax/ptuqNIVO5jxJ07rkEAdVAuKfFPISTdGklViYXS4Bdw7hN3RsdY3WB6P8NGAQA+yu4KxXw0zgyMCGQ2vsCVsFPUh7Q5puCkiuPp1EpJckakhzkTFOckFyRqSS5Zii5NOcic5NOciAnlMko3OVYxvNcVPL5TnAEAE79brA7GlPMK52J5iKSjeLVdpgbEP4jcrIwVoPi5UXkYzoFnoTbRz7pd1dstTWt2B+yo5KuOCSNa0OcbANBJPZR5vS30v5VolBU6WlxNgBcn2CyDG2vxKskkjHovp1ctIVlnxN1YNDLsg4dHS2/DVI0NG1gsAAOllGZ3D17d/h5ObA8GbC0NaO55k9SrjhlPZcVHBwU/SRWClJ81b1NO6GOwuqr4nY3+z0b2g+uX9y0c7H4j9Lq167CywbxMxv9prHMabxw/u29C7+M/Xb5Lp4sd1Lkz8YuWQqkmJvtt9FodJLssm8PaqzdPQ/laXRzKWU1V8r2kKiO6XRzbaTxH3CIuuuaRpB1DiN1GzV2b26oPVKxvVwP03VgrWXGyr+HO1TRnrc/YqzOVuL05uX2p9XhJcb3XKcv3V2LAhoCfxR0o5yzfl9kBlUEcPsrzZHpW0GmQ5gyeQCQFnWJ4a6Im4Xpyopw4WIVJzPlFsgJaE3oljBnJJVuxjKb4ybAqs1NG5hsQVSVOuZFdGfdJTA6KeoLTcErTch5+MVopzdvC/RZUUqOUt3C1jS6etaOtbK0PYQQRfZOlywTImenUrhHKSYz9ltGG4rHUMD43BwPQhKpMtpEuTbnJBcm3OWEtzk056JzlH4tiDYInSvNg0ErbBB55zU2hiNiDI4WaF5+xLEXzyOle4lzjc/wCl35qxt9ZM6Rx2v6R0aoNPjj80lr02wpU9QI2l7jYAXTbFTPEnHhFF5LD6nceyBLdRn2bMWNVUPk5XsOwUOCkEoXTJaK1KSqZdRZFfZ1vpZRRK66SQOlb/AGgf7SZzrf6X4Z2vWFRDSPopyBiisMGym6Vq4o9T4SlDEplgCj6bYLoe/wCiKfuk4iX+XJ5Qu/Q4tHuAbLzZNfUdXxXN78dV97r1NQMDQXO4n8cgsR8UsqupZ3VMYvDKdVwPgeeIPt0XTwZd6S5pubR2T6vQ8dCLfMLWcLnuAVhuCzEP24/EPlx+y1rL1XqaD2U+bHWS+GXlhKuTJNkHTXFlxtluidJZQqmNSWBuvM32LvppVquqplhuqRz+TRb/AOnfoFZi5U4vxQ5rvI4ShdNakNSokdugHJrUhqRA6SmnC6GpFqRBx1eGskG4CrOJZLjfcgBXK6Iolsees35YfTPNm+lVJ4svTmN4QyoYWuG9rBYHmvA3U0paRtfYoy/CWUV26JAolQhQdZTOCZlmpTeN5HtyPyUGUS1m222HBvFUEAVDPm1WqjzvSS8JAO+y856kBKRwKHiaZPT8OLwv2bI0/MLO/GDHdLG0zDu7d3ZZTHiEjTdr3DsSkV1c+Z2qRxcbWuei3jW8nO4pKBKJUaPSc0ulpd0F1h+bK4zVDyTwNls9YNTHAcwsXzThzopS7kSpxO91DXR3SLowmDQORNkLXBw5fhAokT43XbRss1YlYCFbqZoWQ5cxF0DiRuwkX6g9Vo2HYy1wFiuPPDxuno4Z+U2tEL0/Fubnl+VCwVNzfqpOlN1O0yWikRV1MydjopWhzHDSWncEJFOF2samgW7YFnXKUmGSiRl3QOPof/Kf5H/75qcyniG23A8PbqCtgr8PjnjdFK0PY4WLTwKz2Tw0fTyF9HOBGTfy5Q427OCrll5zv3C4Txv8qVgqeq7oYnTODGbk/QDqUzS5acANco97N/BJVkwKnbE4tbzHE7krn8d1TLLU6SdBSNhYGN7k9Xcyny5ESkEq7n2XdFqTZKLUsBwvQDk0ShdYNndSLUkakV0Sng5DWmroi5MxxxVYzjl5tXERYagNirFqSXbrBXmTGMPdA8scLWKjitv8QcrCoYZYx6xvtzCxWrgLHFpFiNk+NRyhlEgiTlBJKMpJRERRFGUkojBXRIFBEz0cHKDx3AW1AOwQQUk9KXL4fvLvSbD3F1xZlyuKGJrnuJe42A2GyCC0oWKqgUEE4pPBmGx/u/wrzRANj242RoLmz/Kunj9JrC4zYXVhp9kSCmvt3wqSibsggjGPWTbtkEFqaGJAk0J/ejsR9kEEnyOXpLOKbJQQVXPSNSLUgggAtSO6CCIBqQ1IIIgIuRF6CCZiWuQ1o0EIBuUXWY+IOT9V6iEb8XNH5QQRLWUyxlpsUi6CCtPSZJRFEgiwiklBBNDQStOD5MkniEh9NzsPbqgglyumyu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6206" name="Picture 14" descr="https://static2.thefix.com/cdn/farfuture/0LlzGYaC626XVq9GbhRk9iHfQ42mYtqLCrgS_JgjvJM/mtime:1433703565/sites/default/files/child-abuse1.jpg"/>
          <p:cNvPicPr>
            <a:picLocks noChangeAspect="1" noChangeArrowheads="1"/>
          </p:cNvPicPr>
          <p:nvPr/>
        </p:nvPicPr>
        <p:blipFill>
          <a:blip r:embed="rId4" cstate="print"/>
          <a:srcRect/>
          <a:stretch>
            <a:fillRect/>
          </a:stretch>
        </p:blipFill>
        <p:spPr bwMode="auto">
          <a:xfrm>
            <a:off x="4800601" y="2286000"/>
            <a:ext cx="2818241" cy="1981200"/>
          </a:xfrm>
          <a:prstGeom prst="rect">
            <a:avLst/>
          </a:prstGeom>
          <a:noFill/>
        </p:spPr>
      </p:pic>
      <p:pic>
        <p:nvPicPr>
          <p:cNvPr id="136208" name="Picture 16" descr="http://www.halton.ca/common/pages/UserFile.aspx?fileId=103743"/>
          <p:cNvPicPr>
            <a:picLocks noChangeAspect="1" noChangeArrowheads="1"/>
          </p:cNvPicPr>
          <p:nvPr/>
        </p:nvPicPr>
        <p:blipFill>
          <a:blip r:embed="rId5" cstate="print"/>
          <a:srcRect/>
          <a:stretch>
            <a:fillRect/>
          </a:stretch>
        </p:blipFill>
        <p:spPr bwMode="auto">
          <a:xfrm>
            <a:off x="8527632" y="2057400"/>
            <a:ext cx="2140369" cy="2362200"/>
          </a:xfrm>
          <a:prstGeom prst="rect">
            <a:avLst/>
          </a:prstGeom>
          <a:noFill/>
        </p:spPr>
      </p:pic>
      <p:pic>
        <p:nvPicPr>
          <p:cNvPr id="14" name="Picture 4" descr="http://www.clker.com/cliparts/E/8/Z/s/K/h/plus-sign-hi.png"/>
          <p:cNvPicPr>
            <a:picLocks noChangeAspect="1" noChangeArrowheads="1"/>
          </p:cNvPicPr>
          <p:nvPr/>
        </p:nvPicPr>
        <p:blipFill>
          <a:blip r:embed="rId3" cstate="print"/>
          <a:srcRect/>
          <a:stretch>
            <a:fillRect/>
          </a:stretch>
        </p:blipFill>
        <p:spPr bwMode="auto">
          <a:xfrm>
            <a:off x="7696200" y="2895601"/>
            <a:ext cx="704882" cy="746125"/>
          </a:xfrm>
          <a:prstGeom prst="rect">
            <a:avLst/>
          </a:prstGeom>
          <a:noFill/>
        </p:spPr>
      </p:pic>
      <p:sp>
        <p:nvSpPr>
          <p:cNvPr id="15" name="Title 1"/>
          <p:cNvSpPr txBox="1">
            <a:spLocks/>
          </p:cNvSpPr>
          <p:nvPr/>
        </p:nvSpPr>
        <p:spPr>
          <a:xfrm>
            <a:off x="1828800" y="4800600"/>
            <a:ext cx="1828800" cy="381000"/>
          </a:xfrm>
          <a:prstGeom prst="rect">
            <a:avLst/>
          </a:prstGeom>
        </p:spPr>
        <p:txBody>
          <a:bodyPr vert="horz" lIns="91440" tIns="45720" rIns="91440" bIns="45720" rtlCol="0" anchor="ctr">
            <a:normAutofit fontScale="62500" lnSpcReduction="20000"/>
          </a:bodyPr>
          <a:lstStyle/>
          <a:p>
            <a:pPr algn="ctr">
              <a:spcBef>
                <a:spcPct val="0"/>
              </a:spcBef>
              <a:defRPr/>
            </a:pPr>
            <a:r>
              <a:rPr lang="en-US" altLang="en-US" sz="3600" b="1" dirty="0">
                <a:latin typeface="+mj-lt"/>
                <a:ea typeface="+mj-ea"/>
                <a:cs typeface="+mj-cs"/>
              </a:rPr>
              <a:t>Genetics</a:t>
            </a:r>
          </a:p>
        </p:txBody>
      </p:sp>
      <p:sp>
        <p:nvSpPr>
          <p:cNvPr id="16" name="Title 1"/>
          <p:cNvSpPr txBox="1">
            <a:spLocks/>
          </p:cNvSpPr>
          <p:nvPr/>
        </p:nvSpPr>
        <p:spPr>
          <a:xfrm>
            <a:off x="5181600" y="4800600"/>
            <a:ext cx="1828800" cy="381000"/>
          </a:xfrm>
          <a:prstGeom prst="rect">
            <a:avLst/>
          </a:prstGeom>
        </p:spPr>
        <p:txBody>
          <a:bodyPr vert="horz" lIns="91440" tIns="45720" rIns="91440" bIns="45720" rtlCol="0" anchor="ctr">
            <a:normAutofit fontScale="62500" lnSpcReduction="20000"/>
          </a:bodyPr>
          <a:lstStyle/>
          <a:p>
            <a:pPr algn="ctr">
              <a:spcBef>
                <a:spcPct val="0"/>
              </a:spcBef>
              <a:defRPr/>
            </a:pPr>
            <a:r>
              <a:rPr lang="en-US" altLang="en-US" sz="3600" b="1" dirty="0">
                <a:latin typeface="+mj-lt"/>
                <a:ea typeface="+mj-ea"/>
                <a:cs typeface="+mj-cs"/>
              </a:rPr>
              <a:t>Trauma</a:t>
            </a:r>
          </a:p>
        </p:txBody>
      </p:sp>
      <p:sp>
        <p:nvSpPr>
          <p:cNvPr id="17" name="Title 1"/>
          <p:cNvSpPr txBox="1">
            <a:spLocks/>
          </p:cNvSpPr>
          <p:nvPr/>
        </p:nvSpPr>
        <p:spPr>
          <a:xfrm>
            <a:off x="8534400" y="4800600"/>
            <a:ext cx="1828800" cy="381000"/>
          </a:xfrm>
          <a:prstGeom prst="rect">
            <a:avLst/>
          </a:prstGeom>
        </p:spPr>
        <p:txBody>
          <a:bodyPr vert="horz" lIns="91440" tIns="45720" rIns="91440" bIns="45720" rtlCol="0" anchor="ctr">
            <a:normAutofit fontScale="62500" lnSpcReduction="20000"/>
          </a:bodyPr>
          <a:lstStyle/>
          <a:p>
            <a:pPr algn="ctr">
              <a:spcBef>
                <a:spcPct val="0"/>
              </a:spcBef>
              <a:defRPr/>
            </a:pPr>
            <a:r>
              <a:rPr lang="en-US" altLang="en-US" sz="3600" b="1" dirty="0">
                <a:latin typeface="+mj-lt"/>
                <a:ea typeface="+mj-ea"/>
                <a:cs typeface="+mj-cs"/>
              </a:rPr>
              <a:t>Early Use</a:t>
            </a:r>
          </a:p>
        </p:txBody>
      </p:sp>
    </p:spTree>
    <p:extLst>
      <p:ext uri="{BB962C8B-B14F-4D97-AF65-F5344CB8AC3E}">
        <p14:creationId xmlns:p14="http://schemas.microsoft.com/office/powerpoint/2010/main" val="4029301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8962" name="Picture 2" descr="https://d14rmgtrwzf5a.cloudfront.net/sites/default/files/nida_mtf2015_infographic_section-4-web.jpg"/>
          <p:cNvPicPr>
            <a:picLocks noChangeAspect="1" noChangeArrowheads="1"/>
          </p:cNvPicPr>
          <p:nvPr/>
        </p:nvPicPr>
        <p:blipFill>
          <a:blip r:embed="rId2" cstate="print"/>
          <a:srcRect/>
          <a:stretch>
            <a:fillRect/>
          </a:stretch>
        </p:blipFill>
        <p:spPr bwMode="auto">
          <a:xfrm>
            <a:off x="2209800" y="76200"/>
            <a:ext cx="7858400" cy="6781800"/>
          </a:xfrm>
          <a:prstGeom prst="rect">
            <a:avLst/>
          </a:prstGeom>
          <a:noFill/>
        </p:spPr>
      </p:pic>
    </p:spTree>
    <p:extLst>
      <p:ext uri="{BB962C8B-B14F-4D97-AF65-F5344CB8AC3E}">
        <p14:creationId xmlns:p14="http://schemas.microsoft.com/office/powerpoint/2010/main" val="35511152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6914" name="Picture 2" descr="https://d14rmgtrwzf5a.cloudfront.net/sites/default/files/nida_mtf2015_infographic_section-1-web.jpg"/>
          <p:cNvPicPr>
            <a:picLocks noChangeAspect="1" noChangeArrowheads="1"/>
          </p:cNvPicPr>
          <p:nvPr/>
        </p:nvPicPr>
        <p:blipFill>
          <a:blip r:embed="rId2" cstate="print"/>
          <a:srcRect/>
          <a:stretch>
            <a:fillRect/>
          </a:stretch>
        </p:blipFill>
        <p:spPr bwMode="auto">
          <a:xfrm>
            <a:off x="1828800" y="152400"/>
            <a:ext cx="8610600" cy="6457950"/>
          </a:xfrm>
          <a:prstGeom prst="rect">
            <a:avLst/>
          </a:prstGeom>
          <a:noFill/>
        </p:spPr>
      </p:pic>
    </p:spTree>
    <p:extLst>
      <p:ext uri="{BB962C8B-B14F-4D97-AF65-F5344CB8AC3E}">
        <p14:creationId xmlns:p14="http://schemas.microsoft.com/office/powerpoint/2010/main" val="2677511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0" y="152400"/>
            <a:ext cx="4857750" cy="6477000"/>
          </a:xfrm>
          <a:prstGeom prst="rect">
            <a:avLst/>
          </a:prstGeom>
          <a:noFill/>
          <a:ln w="9525">
            <a:noFill/>
            <a:miter lim="800000"/>
            <a:headEnd/>
            <a:tailEnd/>
          </a:ln>
        </p:spPr>
      </p:pic>
    </p:spTree>
    <p:extLst>
      <p:ext uri="{BB962C8B-B14F-4D97-AF65-F5344CB8AC3E}">
        <p14:creationId xmlns:p14="http://schemas.microsoft.com/office/powerpoint/2010/main" val="1529688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s://timedotcom.files.wordpress.com/2015/06/painkiller-cover.jpg?quality=65&amp;strip=color&amp;w=814"/>
          <p:cNvPicPr>
            <a:picLocks noChangeAspect="1" noChangeArrowheads="1"/>
          </p:cNvPicPr>
          <p:nvPr/>
        </p:nvPicPr>
        <p:blipFill>
          <a:blip r:embed="rId2" cstate="print"/>
          <a:srcRect/>
          <a:stretch>
            <a:fillRect/>
          </a:stretch>
        </p:blipFill>
        <p:spPr bwMode="auto">
          <a:xfrm>
            <a:off x="3886201" y="152400"/>
            <a:ext cx="4802075" cy="6400800"/>
          </a:xfrm>
          <a:prstGeom prst="rect">
            <a:avLst/>
          </a:prstGeom>
          <a:noFill/>
        </p:spPr>
      </p:pic>
    </p:spTree>
    <p:extLst>
      <p:ext uri="{BB962C8B-B14F-4D97-AF65-F5344CB8AC3E}">
        <p14:creationId xmlns:p14="http://schemas.microsoft.com/office/powerpoint/2010/main" val="285683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3048000" y="56760"/>
            <a:ext cx="5943600" cy="6701802"/>
          </a:xfrm>
          <a:prstGeom prst="rect">
            <a:avLst/>
          </a:prstGeom>
          <a:noFill/>
          <a:ln w="9525">
            <a:noFill/>
            <a:miter lim="800000"/>
            <a:headEnd/>
            <a:tailEnd/>
          </a:ln>
        </p:spPr>
      </p:pic>
    </p:spTree>
    <p:extLst>
      <p:ext uri="{BB962C8B-B14F-4D97-AF65-F5344CB8AC3E}">
        <p14:creationId xmlns:p14="http://schemas.microsoft.com/office/powerpoint/2010/main" val="41712588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1614489" y="66675"/>
            <a:ext cx="8963025" cy="6724650"/>
          </a:xfrm>
          <a:prstGeom prst="rect">
            <a:avLst/>
          </a:prstGeom>
          <a:noFill/>
          <a:ln w="9525">
            <a:noFill/>
            <a:miter lim="800000"/>
            <a:headEnd/>
            <a:tailEnd/>
          </a:ln>
        </p:spPr>
      </p:pic>
    </p:spTree>
    <p:extLst>
      <p:ext uri="{BB962C8B-B14F-4D97-AF65-F5344CB8AC3E}">
        <p14:creationId xmlns:p14="http://schemas.microsoft.com/office/powerpoint/2010/main" val="3828207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cstate="print">
            <a:lum bright="-28000"/>
          </a:blip>
          <a:srcRect/>
          <a:stretch>
            <a:fillRect/>
          </a:stretch>
        </p:blipFill>
        <p:spPr bwMode="auto">
          <a:xfrm>
            <a:off x="1614489" y="80964"/>
            <a:ext cx="8963025" cy="6696075"/>
          </a:xfrm>
          <a:prstGeom prst="rect">
            <a:avLst/>
          </a:prstGeom>
          <a:noFill/>
          <a:ln w="9525">
            <a:noFill/>
            <a:miter lim="800000"/>
            <a:headEnd/>
            <a:tailEnd/>
          </a:ln>
        </p:spPr>
      </p:pic>
    </p:spTree>
    <p:extLst>
      <p:ext uri="{BB962C8B-B14F-4D97-AF65-F5344CB8AC3E}">
        <p14:creationId xmlns:p14="http://schemas.microsoft.com/office/powerpoint/2010/main" val="18983768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3" cstate="print"/>
          <a:srcRect/>
          <a:stretch>
            <a:fillRect/>
          </a:stretch>
        </p:blipFill>
        <p:spPr bwMode="auto">
          <a:xfrm>
            <a:off x="1590675" y="180975"/>
            <a:ext cx="9010650" cy="6496050"/>
          </a:xfrm>
          <a:prstGeom prst="rect">
            <a:avLst/>
          </a:prstGeom>
          <a:noFill/>
          <a:ln w="9525">
            <a:noFill/>
            <a:miter lim="800000"/>
            <a:headEnd/>
            <a:tailEnd/>
          </a:ln>
        </p:spPr>
      </p:pic>
    </p:spTree>
    <p:extLst>
      <p:ext uri="{BB962C8B-B14F-4D97-AF65-F5344CB8AC3E}">
        <p14:creationId xmlns:p14="http://schemas.microsoft.com/office/powerpoint/2010/main" val="23533965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324600"/>
            <a:ext cx="6172200" cy="457200"/>
          </a:xfrm>
        </p:spPr>
        <p:txBody>
          <a:bodyPr>
            <a:noAutofit/>
          </a:bodyPr>
          <a:lstStyle/>
          <a:p>
            <a:r>
              <a:rPr lang="en-US" sz="3200" dirty="0"/>
              <a:t>NYT January 19, 2016</a:t>
            </a:r>
            <a:endParaRPr lang="en-US" sz="3200" dirty="0"/>
          </a:p>
        </p:txBody>
      </p:sp>
      <p:pic>
        <p:nvPicPr>
          <p:cNvPr id="84994" name="Picture 2"/>
          <p:cNvPicPr>
            <a:picLocks noChangeAspect="1" noChangeArrowheads="1"/>
          </p:cNvPicPr>
          <p:nvPr/>
        </p:nvPicPr>
        <p:blipFill>
          <a:blip r:embed="rId2" cstate="print">
            <a:lum bright="-42000" contrast="26000"/>
          </a:blip>
          <a:srcRect/>
          <a:stretch>
            <a:fillRect/>
          </a:stretch>
        </p:blipFill>
        <p:spPr bwMode="auto">
          <a:xfrm>
            <a:off x="1524000" y="304801"/>
            <a:ext cx="9144000" cy="5899355"/>
          </a:xfrm>
          <a:prstGeom prst="rect">
            <a:avLst/>
          </a:prstGeom>
          <a:noFill/>
          <a:ln w="9525">
            <a:noFill/>
            <a:miter lim="800000"/>
            <a:headEnd/>
            <a:tailEnd/>
          </a:ln>
        </p:spPr>
      </p:pic>
    </p:spTree>
    <p:extLst>
      <p:ext uri="{BB962C8B-B14F-4D97-AF65-F5344CB8AC3E}">
        <p14:creationId xmlns:p14="http://schemas.microsoft.com/office/powerpoint/2010/main" val="3616700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d14rmgtrwzf5a.cloudfront.net/sites/default/files/nida_mtf2015_infographic_section-2-web.jpg"/>
          <p:cNvPicPr>
            <a:picLocks noChangeAspect="1" noChangeArrowheads="1"/>
          </p:cNvPicPr>
          <p:nvPr/>
        </p:nvPicPr>
        <p:blipFill>
          <a:blip r:embed="rId2" cstate="print"/>
          <a:srcRect/>
          <a:stretch>
            <a:fillRect/>
          </a:stretch>
        </p:blipFill>
        <p:spPr bwMode="auto">
          <a:xfrm>
            <a:off x="1706880" y="381000"/>
            <a:ext cx="8778240" cy="5486400"/>
          </a:xfrm>
          <a:prstGeom prst="rect">
            <a:avLst/>
          </a:prstGeom>
          <a:noFill/>
        </p:spPr>
      </p:pic>
    </p:spTree>
    <p:extLst>
      <p:ext uri="{BB962C8B-B14F-4D97-AF65-F5344CB8AC3E}">
        <p14:creationId xmlns:p14="http://schemas.microsoft.com/office/powerpoint/2010/main" val="3574969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4000" contrast="34000"/>
          </a:blip>
          <a:srcRect/>
          <a:stretch>
            <a:fillRect/>
          </a:stretch>
        </p:blipFill>
        <p:spPr bwMode="auto">
          <a:xfrm>
            <a:off x="4395789" y="28575"/>
            <a:ext cx="3400425" cy="6800850"/>
          </a:xfrm>
          <a:prstGeom prst="rect">
            <a:avLst/>
          </a:prstGeom>
          <a:noFill/>
          <a:ln w="9525">
            <a:noFill/>
            <a:miter lim="800000"/>
            <a:headEnd/>
            <a:tailEnd/>
          </a:ln>
        </p:spPr>
      </p:pic>
    </p:spTree>
    <p:extLst>
      <p:ext uri="{BB962C8B-B14F-4D97-AF65-F5344CB8AC3E}">
        <p14:creationId xmlns:p14="http://schemas.microsoft.com/office/powerpoint/2010/main" val="36983871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17000" contrast="14000"/>
          </a:blip>
          <a:srcRect/>
          <a:stretch>
            <a:fillRect/>
          </a:stretch>
        </p:blipFill>
        <p:spPr bwMode="auto">
          <a:xfrm>
            <a:off x="1580358" y="1447801"/>
            <a:ext cx="9087643" cy="2938463"/>
          </a:xfrm>
          <a:prstGeom prst="rect">
            <a:avLst/>
          </a:prstGeom>
          <a:noFill/>
          <a:ln w="9525">
            <a:noFill/>
            <a:miter lim="800000"/>
            <a:headEnd/>
            <a:tailEnd/>
          </a:ln>
        </p:spPr>
      </p:pic>
    </p:spTree>
    <p:extLst>
      <p:ext uri="{BB962C8B-B14F-4D97-AF65-F5344CB8AC3E}">
        <p14:creationId xmlns:p14="http://schemas.microsoft.com/office/powerpoint/2010/main" val="38646791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3.amazonaws.com/rapgenius/interstate_95_state_map.gif"/>
          <p:cNvPicPr>
            <a:picLocks noChangeAspect="1" noChangeArrowheads="1"/>
          </p:cNvPicPr>
          <p:nvPr/>
        </p:nvPicPr>
        <p:blipFill>
          <a:blip r:embed="rId3" cstate="print"/>
          <a:srcRect/>
          <a:stretch>
            <a:fillRect/>
          </a:stretch>
        </p:blipFill>
        <p:spPr bwMode="auto">
          <a:xfrm>
            <a:off x="1981200" y="609600"/>
            <a:ext cx="4133850" cy="5219700"/>
          </a:xfrm>
          <a:prstGeom prst="rect">
            <a:avLst/>
          </a:prstGeom>
          <a:noFill/>
        </p:spPr>
      </p:pic>
      <p:pic>
        <p:nvPicPr>
          <p:cNvPr id="33796" name="Picture 4" descr="http://static.bangordailynews.com/wp-content/uploads/2012/03/Drug_Running_2_WEB.jpg"/>
          <p:cNvPicPr>
            <a:picLocks noChangeAspect="1" noChangeArrowheads="1"/>
          </p:cNvPicPr>
          <p:nvPr/>
        </p:nvPicPr>
        <p:blipFill>
          <a:blip r:embed="rId4" cstate="print"/>
          <a:srcRect/>
          <a:stretch>
            <a:fillRect/>
          </a:stretch>
        </p:blipFill>
        <p:spPr bwMode="auto">
          <a:xfrm>
            <a:off x="6172200" y="2590800"/>
            <a:ext cx="4292600" cy="3219450"/>
          </a:xfrm>
          <a:prstGeom prst="rect">
            <a:avLst/>
          </a:prstGeom>
          <a:noFill/>
        </p:spPr>
      </p:pic>
    </p:spTree>
    <p:extLst>
      <p:ext uri="{BB962C8B-B14F-4D97-AF65-F5344CB8AC3E}">
        <p14:creationId xmlns:p14="http://schemas.microsoft.com/office/powerpoint/2010/main" val="2020300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3.bp.blogspot.com/-2ODPpiuGsLY/TWGjb0uTtPI/AAAAAAAAD8E/LxalKeE7IKw/s1600/b3.gif"/>
          <p:cNvPicPr>
            <a:picLocks noChangeAspect="1" noChangeArrowheads="1"/>
          </p:cNvPicPr>
          <p:nvPr/>
        </p:nvPicPr>
        <p:blipFill>
          <a:blip r:embed="rId2" cstate="print"/>
          <a:srcRect/>
          <a:stretch>
            <a:fillRect/>
          </a:stretch>
        </p:blipFill>
        <p:spPr bwMode="auto">
          <a:xfrm>
            <a:off x="3048000" y="533401"/>
            <a:ext cx="6248400" cy="4673803"/>
          </a:xfrm>
          <a:prstGeom prst="rect">
            <a:avLst/>
          </a:prstGeom>
          <a:noFill/>
        </p:spPr>
      </p:pic>
    </p:spTree>
    <p:extLst>
      <p:ext uri="{BB962C8B-B14F-4D97-AF65-F5344CB8AC3E}">
        <p14:creationId xmlns:p14="http://schemas.microsoft.com/office/powerpoint/2010/main" val="142042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950" y="228600"/>
            <a:ext cx="4610100" cy="6473598"/>
          </a:xfrm>
          <a:prstGeom prst="rect">
            <a:avLst/>
          </a:prstGeom>
          <a:noFill/>
          <a:ln w="25400">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6200000">
            <a:off x="-1378893" y="3363299"/>
            <a:ext cx="6400801" cy="276999"/>
          </a:xfrm>
          <a:prstGeom prst="rect">
            <a:avLst/>
          </a:prstGeom>
        </p:spPr>
        <p:txBody>
          <a:bodyPr wrap="square">
            <a:spAutoFit/>
          </a:bodyPr>
          <a:lstStyle/>
          <a:p>
            <a:r>
              <a:rPr lang="en-US" sz="1200" dirty="0">
                <a:solidFill>
                  <a:schemeClr val="accent3"/>
                </a:solidFill>
              </a:rPr>
              <a:t>http://www.nytimes.com/2011/09/01/us/01drugs.html?src=me&amp;ref=us</a:t>
            </a:r>
          </a:p>
        </p:txBody>
      </p:sp>
      <p:sp>
        <p:nvSpPr>
          <p:cNvPr id="4" name="Slide Number Placeholder 3"/>
          <p:cNvSpPr>
            <a:spLocks noGrp="1"/>
          </p:cNvSpPr>
          <p:nvPr>
            <p:ph type="sldNum" sz="quarter" idx="11"/>
          </p:nvPr>
        </p:nvSpPr>
        <p:spPr/>
        <p:txBody>
          <a:bodyPr/>
          <a:lstStyle/>
          <a:p>
            <a:fld id="{4F89BE10-BEE3-4F96-BE4F-0D1402D6C5C8}" type="slidenum">
              <a:rPr lang="en-US" smtClean="0"/>
              <a:pPr/>
              <a:t>24</a:t>
            </a:fld>
            <a:endParaRPr lang="en-US"/>
          </a:p>
        </p:txBody>
      </p:sp>
    </p:spTree>
    <p:extLst>
      <p:ext uri="{BB962C8B-B14F-4D97-AF65-F5344CB8AC3E}">
        <p14:creationId xmlns:p14="http://schemas.microsoft.com/office/powerpoint/2010/main" val="231994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02" name="Picture 2" descr="https://www.wbhm.org/pics/heroin.jpg"/>
          <p:cNvPicPr>
            <a:picLocks noChangeAspect="1" noChangeArrowheads="1"/>
          </p:cNvPicPr>
          <p:nvPr/>
        </p:nvPicPr>
        <p:blipFill>
          <a:blip r:embed="rId2" cstate="print"/>
          <a:srcRect/>
          <a:stretch>
            <a:fillRect/>
          </a:stretch>
        </p:blipFill>
        <p:spPr bwMode="auto">
          <a:xfrm>
            <a:off x="3733800" y="1524000"/>
            <a:ext cx="4762500" cy="3181350"/>
          </a:xfrm>
          <a:prstGeom prst="rect">
            <a:avLst/>
          </a:prstGeom>
          <a:noFill/>
        </p:spPr>
      </p:pic>
    </p:spTree>
    <p:extLst>
      <p:ext uri="{BB962C8B-B14F-4D97-AF65-F5344CB8AC3E}">
        <p14:creationId xmlns:p14="http://schemas.microsoft.com/office/powerpoint/2010/main" val="97140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1554" name="Picture 2"/>
          <p:cNvPicPr>
            <a:picLocks noChangeAspect="1" noChangeArrowheads="1"/>
          </p:cNvPicPr>
          <p:nvPr/>
        </p:nvPicPr>
        <p:blipFill>
          <a:blip r:embed="rId2" cstate="print"/>
          <a:srcRect/>
          <a:stretch>
            <a:fillRect/>
          </a:stretch>
        </p:blipFill>
        <p:spPr bwMode="auto">
          <a:xfrm>
            <a:off x="3124201" y="76200"/>
            <a:ext cx="5972175" cy="3371850"/>
          </a:xfrm>
          <a:prstGeom prst="rect">
            <a:avLst/>
          </a:prstGeom>
          <a:noFill/>
          <a:ln w="9525">
            <a:noFill/>
            <a:miter lim="800000"/>
            <a:headEnd/>
            <a:tailEnd/>
          </a:ln>
        </p:spPr>
      </p:pic>
      <p:pic>
        <p:nvPicPr>
          <p:cNvPr id="151555" name="Picture 3"/>
          <p:cNvPicPr>
            <a:picLocks noChangeAspect="1" noChangeArrowheads="1"/>
          </p:cNvPicPr>
          <p:nvPr/>
        </p:nvPicPr>
        <p:blipFill>
          <a:blip r:embed="rId3" cstate="print"/>
          <a:srcRect/>
          <a:stretch>
            <a:fillRect/>
          </a:stretch>
        </p:blipFill>
        <p:spPr bwMode="auto">
          <a:xfrm>
            <a:off x="3048001" y="3438526"/>
            <a:ext cx="6143625" cy="3419475"/>
          </a:xfrm>
          <a:prstGeom prst="rect">
            <a:avLst/>
          </a:prstGeom>
          <a:noFill/>
          <a:ln w="9525">
            <a:noFill/>
            <a:miter lim="800000"/>
            <a:headEnd/>
            <a:tailEnd/>
          </a:ln>
        </p:spPr>
      </p:pic>
    </p:spTree>
    <p:extLst>
      <p:ext uri="{BB962C8B-B14F-4D97-AF65-F5344CB8AC3E}">
        <p14:creationId xmlns:p14="http://schemas.microsoft.com/office/powerpoint/2010/main" val="10508137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2562225" y="785814"/>
            <a:ext cx="7067550" cy="5286375"/>
          </a:xfrm>
          <a:prstGeom prst="rect">
            <a:avLst/>
          </a:prstGeom>
          <a:noFill/>
          <a:ln w="9525">
            <a:noFill/>
            <a:miter lim="800000"/>
            <a:headEnd/>
            <a:tailEnd/>
          </a:ln>
        </p:spPr>
      </p:pic>
    </p:spTree>
    <p:extLst>
      <p:ext uri="{BB962C8B-B14F-4D97-AF65-F5344CB8AC3E}">
        <p14:creationId xmlns:p14="http://schemas.microsoft.com/office/powerpoint/2010/main" val="234982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3" cstate="print"/>
          <a:srcRect/>
          <a:stretch>
            <a:fillRect/>
          </a:stretch>
        </p:blipFill>
        <p:spPr bwMode="auto">
          <a:xfrm>
            <a:off x="1571625" y="61914"/>
            <a:ext cx="9048750" cy="6734175"/>
          </a:xfrm>
          <a:prstGeom prst="rect">
            <a:avLst/>
          </a:prstGeom>
          <a:noFill/>
          <a:ln w="9525">
            <a:noFill/>
            <a:miter lim="800000"/>
            <a:headEnd/>
            <a:tailEnd/>
          </a:ln>
        </p:spPr>
      </p:pic>
    </p:spTree>
    <p:extLst>
      <p:ext uri="{BB962C8B-B14F-4D97-AF65-F5344CB8AC3E}">
        <p14:creationId xmlns:p14="http://schemas.microsoft.com/office/powerpoint/2010/main" val="822355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2362200" y="320315"/>
            <a:ext cx="7620000" cy="6068526"/>
          </a:xfrm>
          <a:prstGeom prst="rect">
            <a:avLst/>
          </a:prstGeom>
          <a:noFill/>
          <a:ln w="9525">
            <a:noFill/>
            <a:miter lim="800000"/>
            <a:headEnd/>
            <a:tailEnd/>
          </a:ln>
        </p:spPr>
      </p:pic>
    </p:spTree>
    <p:extLst>
      <p:ext uri="{BB962C8B-B14F-4D97-AF65-F5344CB8AC3E}">
        <p14:creationId xmlns:p14="http://schemas.microsoft.com/office/powerpoint/2010/main" val="1912277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isplaying 1e7e33a72d4c9f5899538dcf9b54128c.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4" name="AutoShape 4" descr="Displaying 1e7e33a72d4c9f5899538dcf9b54128c.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6" name="AutoShape 6" descr="Displaying 1e7e33a72d4c9f5899538dcf9b54128c.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7288" name="Picture 8" descr="http://www.washingtonpost.com/wp-apps/imrs.php?src=http://img.washingtonpost.com/blogs/wonkblog/files/2014/09/drinking.png&amp;w=480"/>
          <p:cNvPicPr>
            <a:picLocks noChangeAspect="1" noChangeArrowheads="1"/>
          </p:cNvPicPr>
          <p:nvPr/>
        </p:nvPicPr>
        <p:blipFill>
          <a:blip r:embed="rId2" cstate="print">
            <a:lum bright="-25000" contrast="34000"/>
          </a:blip>
          <a:srcRect/>
          <a:stretch>
            <a:fillRect/>
          </a:stretch>
        </p:blipFill>
        <p:spPr bwMode="auto">
          <a:xfrm>
            <a:off x="3505200" y="990601"/>
            <a:ext cx="5433766" cy="5490369"/>
          </a:xfrm>
          <a:prstGeom prst="rect">
            <a:avLst/>
          </a:prstGeom>
          <a:noFill/>
        </p:spPr>
      </p:pic>
      <p:sp>
        <p:nvSpPr>
          <p:cNvPr id="9" name="Rectangle 8"/>
          <p:cNvSpPr/>
          <p:nvPr/>
        </p:nvSpPr>
        <p:spPr>
          <a:xfrm>
            <a:off x="2895600" y="228600"/>
            <a:ext cx="6781800" cy="523220"/>
          </a:xfrm>
          <a:prstGeom prst="rect">
            <a:avLst/>
          </a:prstGeom>
        </p:spPr>
        <p:txBody>
          <a:bodyPr wrap="square">
            <a:spAutoFit/>
          </a:bodyPr>
          <a:lstStyle/>
          <a:p>
            <a:r>
              <a:rPr lang="en-US" sz="2800" dirty="0"/>
              <a:t>Think you drink a lot? This chart will tell you…</a:t>
            </a:r>
            <a:endParaRPr lang="en-US" sz="2800" dirty="0"/>
          </a:p>
        </p:txBody>
      </p:sp>
    </p:spTree>
    <p:extLst>
      <p:ext uri="{BB962C8B-B14F-4D97-AF65-F5344CB8AC3E}">
        <p14:creationId xmlns:p14="http://schemas.microsoft.com/office/powerpoint/2010/main" val="441254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entalredwoodcity.com/wp-content/themes/metric/images/pic_wisdom_teeth1.jpg"/>
          <p:cNvPicPr>
            <a:picLocks noChangeAspect="1" noChangeArrowheads="1"/>
          </p:cNvPicPr>
          <p:nvPr/>
        </p:nvPicPr>
        <p:blipFill>
          <a:blip r:embed="rId3" cstate="print"/>
          <a:srcRect/>
          <a:stretch>
            <a:fillRect/>
          </a:stretch>
        </p:blipFill>
        <p:spPr bwMode="auto">
          <a:xfrm>
            <a:off x="6934200" y="3505200"/>
            <a:ext cx="2952750" cy="2219326"/>
          </a:xfrm>
          <a:prstGeom prst="rect">
            <a:avLst/>
          </a:prstGeom>
          <a:noFill/>
        </p:spPr>
      </p:pic>
      <p:pic>
        <p:nvPicPr>
          <p:cNvPr id="168962" name="Picture 2" descr="http://cdn.bleacherreport.net/images_root/slides/photos/001/489/366/images_original_display_image.jpg?1319781795"/>
          <p:cNvPicPr>
            <a:picLocks noChangeAspect="1" noChangeArrowheads="1"/>
          </p:cNvPicPr>
          <p:nvPr/>
        </p:nvPicPr>
        <p:blipFill>
          <a:blip r:embed="rId4" cstate="print"/>
          <a:srcRect/>
          <a:stretch>
            <a:fillRect/>
          </a:stretch>
        </p:blipFill>
        <p:spPr bwMode="auto">
          <a:xfrm>
            <a:off x="2362200" y="228600"/>
            <a:ext cx="3638550" cy="2546986"/>
          </a:xfrm>
          <a:prstGeom prst="rect">
            <a:avLst/>
          </a:prstGeom>
          <a:noFill/>
        </p:spPr>
      </p:pic>
      <p:pic>
        <p:nvPicPr>
          <p:cNvPr id="168964" name="Picture 4" descr="http://hometeam.s3.amazonaws.com/photos%2Fv2%2FHT_382655_HO_2_nsc_track050.800x800.JPG"/>
          <p:cNvPicPr>
            <a:picLocks noChangeAspect="1" noChangeArrowheads="1"/>
          </p:cNvPicPr>
          <p:nvPr/>
        </p:nvPicPr>
        <p:blipFill>
          <a:blip r:embed="rId5" cstate="print"/>
          <a:srcRect/>
          <a:stretch>
            <a:fillRect/>
          </a:stretch>
        </p:blipFill>
        <p:spPr bwMode="auto">
          <a:xfrm>
            <a:off x="6781800" y="228600"/>
            <a:ext cx="2971800" cy="2971800"/>
          </a:xfrm>
          <a:prstGeom prst="rect">
            <a:avLst/>
          </a:prstGeom>
          <a:noFill/>
        </p:spPr>
      </p:pic>
      <p:pic>
        <p:nvPicPr>
          <p:cNvPr id="168966" name="Picture 6" descr="http://images.alfresco.advanstar.com/alfresco_images/HealthCare/2013/06/12/785e9da9-5b6b-49b5-af52-7233f102488d/cntped0713_Feature%201_Figure-2.jpg"/>
          <p:cNvPicPr>
            <a:picLocks noChangeAspect="1" noChangeArrowheads="1"/>
          </p:cNvPicPr>
          <p:nvPr/>
        </p:nvPicPr>
        <p:blipFill>
          <a:blip r:embed="rId6" cstate="print"/>
          <a:srcRect/>
          <a:stretch>
            <a:fillRect/>
          </a:stretch>
        </p:blipFill>
        <p:spPr bwMode="auto">
          <a:xfrm>
            <a:off x="2209800" y="3048000"/>
            <a:ext cx="4149932" cy="3443288"/>
          </a:xfrm>
          <a:prstGeom prst="rect">
            <a:avLst/>
          </a:prstGeom>
          <a:noFill/>
        </p:spPr>
      </p:pic>
      <p:pic>
        <p:nvPicPr>
          <p:cNvPr id="6" name="Picture 2" descr="http://iheartguts.com/wp-content/uploads/2011/07/appendix-with-hangtag-MED1.jpg"/>
          <p:cNvPicPr>
            <a:picLocks noChangeAspect="1" noChangeArrowheads="1"/>
          </p:cNvPicPr>
          <p:nvPr/>
        </p:nvPicPr>
        <p:blipFill>
          <a:blip r:embed="rId7" cstate="print"/>
          <a:srcRect/>
          <a:stretch>
            <a:fillRect/>
          </a:stretch>
        </p:blipFill>
        <p:spPr bwMode="auto">
          <a:xfrm>
            <a:off x="8458200" y="5334000"/>
            <a:ext cx="2209800" cy="2209800"/>
          </a:xfrm>
          <a:prstGeom prst="rect">
            <a:avLst/>
          </a:prstGeom>
          <a:noFill/>
        </p:spPr>
      </p:pic>
    </p:spTree>
    <p:extLst>
      <p:ext uri="{BB962C8B-B14F-4D97-AF65-F5344CB8AC3E}">
        <p14:creationId xmlns:p14="http://schemas.microsoft.com/office/powerpoint/2010/main" val="3752802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066801"/>
            <a:ext cx="8382000" cy="5632311"/>
          </a:xfrm>
          <a:prstGeom prst="rect">
            <a:avLst/>
          </a:prstGeom>
        </p:spPr>
        <p:txBody>
          <a:bodyPr wrap="square" numCol="2">
            <a:spAutoFit/>
          </a:bodyPr>
          <a:lstStyle/>
          <a:p>
            <a:r>
              <a:rPr lang="en-US" sz="2400" dirty="0"/>
              <a:t>More time spent away from home</a:t>
            </a:r>
          </a:p>
          <a:p>
            <a:endParaRPr lang="en-US" sz="2400" dirty="0"/>
          </a:p>
          <a:p>
            <a:r>
              <a:rPr lang="en-US" sz="2400" dirty="0"/>
              <a:t>Frequent, secret phone calls</a:t>
            </a:r>
          </a:p>
          <a:p>
            <a:endParaRPr lang="en-US" sz="2400" dirty="0"/>
          </a:p>
          <a:p>
            <a:r>
              <a:rPr lang="en-US" sz="2400" dirty="0"/>
              <a:t>Trouble with the police</a:t>
            </a:r>
          </a:p>
          <a:p>
            <a:endParaRPr lang="en-US" sz="2400" dirty="0"/>
          </a:p>
          <a:p>
            <a:r>
              <a:rPr lang="en-US" sz="2400" dirty="0"/>
              <a:t>Missing money, credit cards, and/or valuables</a:t>
            </a:r>
          </a:p>
          <a:p>
            <a:endParaRPr lang="en-US" sz="2400" dirty="0"/>
          </a:p>
          <a:p>
            <a:r>
              <a:rPr lang="en-US" sz="2400" dirty="0"/>
              <a:t>Pawn slips</a:t>
            </a:r>
          </a:p>
          <a:p>
            <a:endParaRPr lang="en-US" sz="2400" dirty="0"/>
          </a:p>
          <a:p>
            <a:r>
              <a:rPr lang="en-US" sz="2400" dirty="0"/>
              <a:t>Purchases returned for refunds</a:t>
            </a:r>
          </a:p>
          <a:p>
            <a:endParaRPr lang="en-US" sz="2400" dirty="0"/>
          </a:p>
          <a:p>
            <a:endParaRPr lang="en-US" sz="2400" dirty="0"/>
          </a:p>
          <a:p>
            <a:r>
              <a:rPr lang="en-US" sz="2400" dirty="0"/>
              <a:t>Small plastic Ziploc bags</a:t>
            </a:r>
          </a:p>
          <a:p>
            <a:endParaRPr lang="en-US" sz="2400" dirty="0"/>
          </a:p>
          <a:p>
            <a:r>
              <a:rPr lang="en-US" sz="2400" dirty="0"/>
              <a:t>Bottles of vinegar and bleach and cotton balls</a:t>
            </a:r>
          </a:p>
          <a:p>
            <a:endParaRPr lang="en-US" sz="2400" dirty="0"/>
          </a:p>
          <a:p>
            <a:r>
              <a:rPr lang="en-US" sz="2400" dirty="0"/>
              <a:t>Aluminum foil or chewing gum wrappers with burn marks</a:t>
            </a:r>
          </a:p>
          <a:p>
            <a:endParaRPr lang="en-US" sz="2400" dirty="0"/>
          </a:p>
          <a:p>
            <a:r>
              <a:rPr lang="en-US" sz="2400" dirty="0"/>
              <a:t>Spoons with burn marks or missing spoons</a:t>
            </a:r>
            <a:endParaRPr lang="en-US" sz="2400" dirty="0"/>
          </a:p>
        </p:txBody>
      </p:sp>
      <p:sp>
        <p:nvSpPr>
          <p:cNvPr id="3" name="Title 2"/>
          <p:cNvSpPr>
            <a:spLocks noGrp="1"/>
          </p:cNvSpPr>
          <p:nvPr>
            <p:ph type="title"/>
          </p:nvPr>
        </p:nvSpPr>
        <p:spPr>
          <a:xfrm>
            <a:off x="1981200" y="0"/>
            <a:ext cx="8229600" cy="1143000"/>
          </a:xfrm>
        </p:spPr>
        <p:txBody>
          <a:bodyPr/>
          <a:lstStyle/>
          <a:p>
            <a:r>
              <a:rPr lang="en-US" dirty="0" smtClean="0">
                <a:solidFill>
                  <a:srgbClr val="C00000"/>
                </a:solidFill>
              </a:rPr>
              <a:t>Signs at Home</a:t>
            </a:r>
            <a:endParaRPr lang="en-US" dirty="0">
              <a:solidFill>
                <a:srgbClr val="C00000"/>
              </a:solidFill>
            </a:endParaRPr>
          </a:p>
        </p:txBody>
      </p:sp>
    </p:spTree>
    <p:extLst>
      <p:ext uri="{BB962C8B-B14F-4D97-AF65-F5344CB8AC3E}">
        <p14:creationId xmlns:p14="http://schemas.microsoft.com/office/powerpoint/2010/main" val="24459569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cstate="print"/>
          <a:srcRect/>
          <a:stretch>
            <a:fillRect/>
          </a:stretch>
        </p:blipFill>
        <p:spPr bwMode="auto">
          <a:xfrm>
            <a:off x="7162800" y="5181601"/>
            <a:ext cx="1764752" cy="1387873"/>
          </a:xfrm>
          <a:prstGeom prst="rect">
            <a:avLst/>
          </a:prstGeom>
          <a:noFill/>
          <a:ln w="9525">
            <a:noFill/>
            <a:miter lim="800000"/>
            <a:headEnd/>
            <a:tailEnd/>
          </a:ln>
        </p:spPr>
      </p:pic>
      <p:pic>
        <p:nvPicPr>
          <p:cNvPr id="154627" name="Picture 3"/>
          <p:cNvPicPr>
            <a:picLocks noChangeAspect="1" noChangeArrowheads="1"/>
          </p:cNvPicPr>
          <p:nvPr/>
        </p:nvPicPr>
        <p:blipFill>
          <a:blip r:embed="rId3" cstate="print"/>
          <a:srcRect/>
          <a:stretch>
            <a:fillRect/>
          </a:stretch>
        </p:blipFill>
        <p:spPr bwMode="auto">
          <a:xfrm>
            <a:off x="3200400" y="5181600"/>
            <a:ext cx="3810000" cy="1372090"/>
          </a:xfrm>
          <a:prstGeom prst="rect">
            <a:avLst/>
          </a:prstGeom>
          <a:noFill/>
          <a:ln w="9525">
            <a:noFill/>
            <a:miter lim="800000"/>
            <a:headEnd/>
            <a:tailEnd/>
          </a:ln>
        </p:spPr>
      </p:pic>
      <p:pic>
        <p:nvPicPr>
          <p:cNvPr id="154628" name="Picture 4"/>
          <p:cNvPicPr>
            <a:picLocks noChangeAspect="1" noChangeArrowheads="1"/>
          </p:cNvPicPr>
          <p:nvPr/>
        </p:nvPicPr>
        <p:blipFill>
          <a:blip r:embed="rId4" cstate="print"/>
          <a:srcRect/>
          <a:stretch>
            <a:fillRect/>
          </a:stretch>
        </p:blipFill>
        <p:spPr bwMode="auto">
          <a:xfrm>
            <a:off x="6400800" y="3505200"/>
            <a:ext cx="3690938" cy="1386352"/>
          </a:xfrm>
          <a:prstGeom prst="rect">
            <a:avLst/>
          </a:prstGeom>
          <a:noFill/>
          <a:ln w="9525">
            <a:noFill/>
            <a:miter lim="800000"/>
            <a:headEnd/>
            <a:tailEnd/>
          </a:ln>
        </p:spPr>
      </p:pic>
      <p:pic>
        <p:nvPicPr>
          <p:cNvPr id="154629" name="Picture 5"/>
          <p:cNvPicPr>
            <a:picLocks noChangeAspect="1" noChangeArrowheads="1"/>
          </p:cNvPicPr>
          <p:nvPr/>
        </p:nvPicPr>
        <p:blipFill>
          <a:blip r:embed="rId5" cstate="print"/>
          <a:srcRect/>
          <a:stretch>
            <a:fillRect/>
          </a:stretch>
        </p:blipFill>
        <p:spPr bwMode="auto">
          <a:xfrm>
            <a:off x="1992448" y="3495172"/>
            <a:ext cx="3722553" cy="1381628"/>
          </a:xfrm>
          <a:prstGeom prst="rect">
            <a:avLst/>
          </a:prstGeom>
          <a:noFill/>
          <a:ln w="9525">
            <a:noFill/>
            <a:miter lim="800000"/>
            <a:headEnd/>
            <a:tailEnd/>
          </a:ln>
        </p:spPr>
      </p:pic>
      <p:pic>
        <p:nvPicPr>
          <p:cNvPr id="154630" name="Picture 6"/>
          <p:cNvPicPr>
            <a:picLocks noChangeAspect="1" noChangeArrowheads="1"/>
          </p:cNvPicPr>
          <p:nvPr/>
        </p:nvPicPr>
        <p:blipFill>
          <a:blip r:embed="rId6" cstate="print"/>
          <a:srcRect/>
          <a:stretch>
            <a:fillRect/>
          </a:stretch>
        </p:blipFill>
        <p:spPr bwMode="auto">
          <a:xfrm>
            <a:off x="6248401" y="304800"/>
            <a:ext cx="3717757" cy="1371600"/>
          </a:xfrm>
          <a:prstGeom prst="rect">
            <a:avLst/>
          </a:prstGeom>
          <a:noFill/>
          <a:ln w="9525">
            <a:noFill/>
            <a:miter lim="800000"/>
            <a:headEnd/>
            <a:tailEnd/>
          </a:ln>
        </p:spPr>
      </p:pic>
      <p:pic>
        <p:nvPicPr>
          <p:cNvPr id="154631" name="Picture 7"/>
          <p:cNvPicPr>
            <a:picLocks noChangeAspect="1" noChangeArrowheads="1"/>
          </p:cNvPicPr>
          <p:nvPr/>
        </p:nvPicPr>
        <p:blipFill>
          <a:blip r:embed="rId7" cstate="print"/>
          <a:srcRect/>
          <a:stretch>
            <a:fillRect/>
          </a:stretch>
        </p:blipFill>
        <p:spPr bwMode="auto">
          <a:xfrm>
            <a:off x="4038601" y="1905001"/>
            <a:ext cx="3719495" cy="1371601"/>
          </a:xfrm>
          <a:prstGeom prst="rect">
            <a:avLst/>
          </a:prstGeom>
          <a:noFill/>
          <a:ln w="9525">
            <a:noFill/>
            <a:miter lim="800000"/>
            <a:headEnd/>
            <a:tailEnd/>
          </a:ln>
        </p:spPr>
      </p:pic>
      <p:pic>
        <p:nvPicPr>
          <p:cNvPr id="154632" name="Picture 8"/>
          <p:cNvPicPr>
            <a:picLocks noChangeAspect="1" noChangeArrowheads="1"/>
          </p:cNvPicPr>
          <p:nvPr/>
        </p:nvPicPr>
        <p:blipFill>
          <a:blip r:embed="rId8" cstate="print"/>
          <a:srcRect/>
          <a:stretch>
            <a:fillRect/>
          </a:stretch>
        </p:blipFill>
        <p:spPr bwMode="auto">
          <a:xfrm>
            <a:off x="2057400" y="304801"/>
            <a:ext cx="3729038" cy="1376691"/>
          </a:xfrm>
          <a:prstGeom prst="rect">
            <a:avLst/>
          </a:prstGeom>
          <a:noFill/>
          <a:ln w="9525">
            <a:noFill/>
            <a:miter lim="800000"/>
            <a:headEnd/>
            <a:tailEnd/>
          </a:ln>
        </p:spPr>
      </p:pic>
    </p:spTree>
    <p:extLst>
      <p:ext uri="{BB962C8B-B14F-4D97-AF65-F5344CB8AC3E}">
        <p14:creationId xmlns:p14="http://schemas.microsoft.com/office/powerpoint/2010/main" val="4206683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1524000" y="457200"/>
            <a:ext cx="9194209" cy="5257800"/>
          </a:xfrm>
          <a:prstGeom prst="rect">
            <a:avLst/>
          </a:prstGeom>
          <a:noFill/>
          <a:ln w="9525">
            <a:noFill/>
            <a:miter lim="800000"/>
            <a:headEnd/>
            <a:tailEnd/>
          </a:ln>
        </p:spPr>
      </p:pic>
    </p:spTree>
    <p:extLst>
      <p:ext uri="{BB962C8B-B14F-4D97-AF65-F5344CB8AC3E}">
        <p14:creationId xmlns:p14="http://schemas.microsoft.com/office/powerpoint/2010/main" val="1491668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ecx.images-amazon.com/images/I/51D6lUfiR8L._SY344_BO1,204,203,200_.jpg"/>
          <p:cNvPicPr>
            <a:picLocks noChangeAspect="1" noChangeArrowheads="1"/>
          </p:cNvPicPr>
          <p:nvPr/>
        </p:nvPicPr>
        <p:blipFill>
          <a:blip r:embed="rId2" cstate="print"/>
          <a:srcRect/>
          <a:stretch>
            <a:fillRect/>
          </a:stretch>
        </p:blipFill>
        <p:spPr bwMode="auto">
          <a:xfrm>
            <a:off x="2133601" y="1"/>
            <a:ext cx="2200275" cy="3413881"/>
          </a:xfrm>
          <a:prstGeom prst="rect">
            <a:avLst/>
          </a:prstGeom>
          <a:noFill/>
        </p:spPr>
      </p:pic>
      <p:pic>
        <p:nvPicPr>
          <p:cNvPr id="160772" name="Picture 4" descr="http://ww4.hdnux.com/photos/34/11/62/7380123/11/rawImage.jpg"/>
          <p:cNvPicPr>
            <a:picLocks noChangeAspect="1" noChangeArrowheads="1"/>
          </p:cNvPicPr>
          <p:nvPr/>
        </p:nvPicPr>
        <p:blipFill>
          <a:blip r:embed="rId3" cstate="print"/>
          <a:srcRect/>
          <a:stretch>
            <a:fillRect/>
          </a:stretch>
        </p:blipFill>
        <p:spPr bwMode="auto">
          <a:xfrm>
            <a:off x="5105400" y="3505200"/>
            <a:ext cx="2103388" cy="3200400"/>
          </a:xfrm>
          <a:prstGeom prst="rect">
            <a:avLst/>
          </a:prstGeom>
          <a:noFill/>
        </p:spPr>
      </p:pic>
      <p:pic>
        <p:nvPicPr>
          <p:cNvPr id="160774" name="Picture 6" descr="Dreamland"/>
          <p:cNvPicPr>
            <a:picLocks noChangeAspect="1" noChangeArrowheads="1"/>
          </p:cNvPicPr>
          <p:nvPr/>
        </p:nvPicPr>
        <p:blipFill>
          <a:blip r:embed="rId4" cstate="print"/>
          <a:srcRect/>
          <a:stretch>
            <a:fillRect/>
          </a:stretch>
        </p:blipFill>
        <p:spPr bwMode="auto">
          <a:xfrm>
            <a:off x="8001000" y="3348228"/>
            <a:ext cx="2316680" cy="3509772"/>
          </a:xfrm>
          <a:prstGeom prst="rect">
            <a:avLst/>
          </a:prstGeom>
          <a:noFill/>
        </p:spPr>
      </p:pic>
      <p:pic>
        <p:nvPicPr>
          <p:cNvPr id="3074" name="Picture 2" descr="http://www.theemotionmachine.com/wp-content/uploads/the-body-keeps-the-score.png"/>
          <p:cNvPicPr>
            <a:picLocks noChangeAspect="1" noChangeArrowheads="1"/>
          </p:cNvPicPr>
          <p:nvPr/>
        </p:nvPicPr>
        <p:blipFill>
          <a:blip r:embed="rId5" cstate="print"/>
          <a:srcRect/>
          <a:stretch>
            <a:fillRect/>
          </a:stretch>
        </p:blipFill>
        <p:spPr bwMode="auto">
          <a:xfrm>
            <a:off x="5029200" y="1"/>
            <a:ext cx="2362200" cy="3427299"/>
          </a:xfrm>
          <a:prstGeom prst="rect">
            <a:avLst/>
          </a:prstGeom>
          <a:noFill/>
        </p:spPr>
      </p:pic>
      <p:pic>
        <p:nvPicPr>
          <p:cNvPr id="16386" name="Picture 2" descr="clean"/>
          <p:cNvPicPr>
            <a:picLocks noChangeAspect="1" noChangeArrowheads="1"/>
          </p:cNvPicPr>
          <p:nvPr/>
        </p:nvPicPr>
        <p:blipFill>
          <a:blip r:embed="rId6" cstate="print"/>
          <a:srcRect/>
          <a:stretch>
            <a:fillRect/>
          </a:stretch>
        </p:blipFill>
        <p:spPr bwMode="auto">
          <a:xfrm>
            <a:off x="8001000" y="0"/>
            <a:ext cx="2255920" cy="3429000"/>
          </a:xfrm>
          <a:prstGeom prst="rect">
            <a:avLst/>
          </a:prstGeom>
          <a:noFill/>
        </p:spPr>
      </p:pic>
      <p:pic>
        <p:nvPicPr>
          <p:cNvPr id="16390" name="Picture 6" descr="http://ecx.images-amazon.com/images/I/418ZByk-NEL._SX326_BO1,204,203,200_.jpg"/>
          <p:cNvPicPr>
            <a:picLocks noChangeAspect="1" noChangeArrowheads="1"/>
          </p:cNvPicPr>
          <p:nvPr/>
        </p:nvPicPr>
        <p:blipFill>
          <a:blip r:embed="rId7" cstate="print"/>
          <a:srcRect/>
          <a:stretch>
            <a:fillRect/>
          </a:stretch>
        </p:blipFill>
        <p:spPr bwMode="auto">
          <a:xfrm>
            <a:off x="2133600" y="3505200"/>
            <a:ext cx="2203844" cy="3352800"/>
          </a:xfrm>
          <a:prstGeom prst="rect">
            <a:avLst/>
          </a:prstGeom>
          <a:noFill/>
        </p:spPr>
      </p:pic>
    </p:spTree>
    <p:extLst>
      <p:ext uri="{BB962C8B-B14F-4D97-AF65-F5344CB8AC3E}">
        <p14:creationId xmlns:p14="http://schemas.microsoft.com/office/powerpoint/2010/main" val="3582420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3"/>
          <p:cNvPicPr>
            <a:picLocks noChangeAspect="1" noChangeArrowheads="1"/>
          </p:cNvPicPr>
          <p:nvPr/>
        </p:nvPicPr>
        <p:blipFill>
          <a:blip r:embed="rId2" cstate="print"/>
          <a:srcRect/>
          <a:stretch>
            <a:fillRect/>
          </a:stretch>
        </p:blipFill>
        <p:spPr bwMode="auto">
          <a:xfrm>
            <a:off x="1684328" y="762000"/>
            <a:ext cx="8755072" cy="4735064"/>
          </a:xfrm>
          <a:prstGeom prst="rect">
            <a:avLst/>
          </a:prstGeom>
          <a:noFill/>
          <a:ln w="9525">
            <a:noFill/>
            <a:miter lim="800000"/>
            <a:headEnd/>
            <a:tailEnd/>
          </a:ln>
        </p:spPr>
      </p:pic>
    </p:spTree>
    <p:extLst>
      <p:ext uri="{BB962C8B-B14F-4D97-AF65-F5344CB8AC3E}">
        <p14:creationId xmlns:p14="http://schemas.microsoft.com/office/powerpoint/2010/main" val="2565038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www.opiates.com/wp-content/uploads/2013/11/Hope-Quotes.jpg"/>
          <p:cNvPicPr>
            <a:picLocks noChangeAspect="1" noChangeArrowheads="1"/>
          </p:cNvPicPr>
          <p:nvPr/>
        </p:nvPicPr>
        <p:blipFill>
          <a:blip r:embed="rId3" cstate="print"/>
          <a:srcRect/>
          <a:stretch>
            <a:fillRect/>
          </a:stretch>
        </p:blipFill>
        <p:spPr bwMode="auto">
          <a:xfrm>
            <a:off x="3124200" y="609600"/>
            <a:ext cx="5905500" cy="3943350"/>
          </a:xfrm>
          <a:prstGeom prst="rect">
            <a:avLst/>
          </a:prstGeom>
          <a:noFill/>
        </p:spPr>
      </p:pic>
    </p:spTree>
    <p:extLst>
      <p:ext uri="{BB962C8B-B14F-4D97-AF65-F5344CB8AC3E}">
        <p14:creationId xmlns:p14="http://schemas.microsoft.com/office/powerpoint/2010/main" val="353937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www.nlm.nih.gov/medlineplus/magazine/issues/spring14/images/lowrisk_large.jpg"/>
          <p:cNvPicPr>
            <a:picLocks noChangeAspect="1" noChangeArrowheads="1"/>
          </p:cNvPicPr>
          <p:nvPr/>
        </p:nvPicPr>
        <p:blipFill>
          <a:blip r:embed="rId2" cstate="print"/>
          <a:srcRect/>
          <a:stretch>
            <a:fillRect/>
          </a:stretch>
        </p:blipFill>
        <p:spPr bwMode="auto">
          <a:xfrm>
            <a:off x="3200400" y="381001"/>
            <a:ext cx="5715000" cy="2819401"/>
          </a:xfrm>
          <a:prstGeom prst="rect">
            <a:avLst/>
          </a:prstGeom>
          <a:noFill/>
        </p:spPr>
      </p:pic>
      <p:pic>
        <p:nvPicPr>
          <p:cNvPr id="155652" name="Picture 4" descr="http://qph.is.quoracdn.net/main-qimg-b0bc0fa01b5eea7d8c53bc428a932ba3?convert_to_webp=true"/>
          <p:cNvPicPr>
            <a:picLocks noChangeAspect="1" noChangeArrowheads="1"/>
          </p:cNvPicPr>
          <p:nvPr/>
        </p:nvPicPr>
        <p:blipFill>
          <a:blip r:embed="rId3" cstate="print"/>
          <a:srcRect/>
          <a:stretch>
            <a:fillRect/>
          </a:stretch>
        </p:blipFill>
        <p:spPr bwMode="auto">
          <a:xfrm>
            <a:off x="3581401" y="3733801"/>
            <a:ext cx="5076825" cy="2491309"/>
          </a:xfrm>
          <a:prstGeom prst="rect">
            <a:avLst/>
          </a:prstGeom>
          <a:noFill/>
        </p:spPr>
      </p:pic>
    </p:spTree>
    <p:extLst>
      <p:ext uri="{BB962C8B-B14F-4D97-AF65-F5344CB8AC3E}">
        <p14:creationId xmlns:p14="http://schemas.microsoft.com/office/powerpoint/2010/main" val="36206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524000" y="0"/>
            <a:ext cx="7090584" cy="4999352"/>
          </a:xfrm>
          <a:prstGeom prst="rect">
            <a:avLst/>
          </a:prstGeom>
          <a:noFill/>
          <a:ln w="9525">
            <a:noFill/>
            <a:miter lim="800000"/>
            <a:headEnd/>
            <a:tailEnd/>
          </a:ln>
        </p:spPr>
      </p:pic>
      <p:pic>
        <p:nvPicPr>
          <p:cNvPr id="193538" name="Picture 2" descr="Image result for wine guzzler cougar town"/>
          <p:cNvPicPr>
            <a:picLocks noChangeAspect="1" noChangeArrowheads="1" noCrop="1"/>
          </p:cNvPicPr>
          <p:nvPr/>
        </p:nvPicPr>
        <p:blipFill>
          <a:blip r:embed="rId3" cstate="print"/>
          <a:srcRect/>
          <a:stretch>
            <a:fillRect/>
          </a:stretch>
        </p:blipFill>
        <p:spPr bwMode="auto">
          <a:xfrm>
            <a:off x="6362700" y="4429126"/>
            <a:ext cx="4305300" cy="2428875"/>
          </a:xfrm>
          <a:prstGeom prst="rect">
            <a:avLst/>
          </a:prstGeom>
          <a:noFill/>
        </p:spPr>
      </p:pic>
    </p:spTree>
    <p:extLst>
      <p:ext uri="{BB962C8B-B14F-4D97-AF65-F5344CB8AC3E}">
        <p14:creationId xmlns:p14="http://schemas.microsoft.com/office/powerpoint/2010/main" val="213553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Text Box 6"/>
          <p:cNvSpPr txBox="1">
            <a:spLocks noChangeArrowheads="1"/>
          </p:cNvSpPr>
          <p:nvPr/>
        </p:nvSpPr>
        <p:spPr bwMode="auto">
          <a:xfrm>
            <a:off x="4267200" y="5638801"/>
            <a:ext cx="1140056" cy="6463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defRPr/>
            </a:pPr>
            <a:r>
              <a:rPr lang="en-GB" altLang="en-US">
                <a:solidFill>
                  <a:srgbClr val="FFFFFF"/>
                </a:solidFill>
              </a:rPr>
              <a:t>Emotional</a:t>
            </a:r>
          </a:p>
          <a:p>
            <a:pPr eaLnBrk="0" hangingPunct="0">
              <a:defRPr/>
            </a:pPr>
            <a:r>
              <a:rPr lang="en-GB" altLang="en-US">
                <a:solidFill>
                  <a:srgbClr val="FFFFFF"/>
                </a:solidFill>
              </a:rPr>
              <a:t>neglect</a:t>
            </a:r>
            <a:endParaRPr lang="en-US" altLang="en-US">
              <a:solidFill>
                <a:srgbClr val="FFFFFF"/>
              </a:solidFill>
            </a:endParaRPr>
          </a:p>
        </p:txBody>
      </p:sp>
      <p:sp>
        <p:nvSpPr>
          <p:cNvPr id="90119" name="Text Box 7"/>
          <p:cNvSpPr txBox="1">
            <a:spLocks noChangeArrowheads="1"/>
          </p:cNvSpPr>
          <p:nvPr/>
        </p:nvSpPr>
        <p:spPr bwMode="auto">
          <a:xfrm>
            <a:off x="6553201" y="5943600"/>
            <a:ext cx="766557"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defRPr/>
            </a:pPr>
            <a:r>
              <a:rPr lang="en-GB" altLang="en-US">
                <a:solidFill>
                  <a:srgbClr val="FFFFFF"/>
                </a:solidFill>
              </a:rPr>
              <a:t>Abuse</a:t>
            </a:r>
            <a:endParaRPr lang="en-US" altLang="en-US">
              <a:solidFill>
                <a:srgbClr val="FFFFFF"/>
              </a:solidFill>
            </a:endParaRPr>
          </a:p>
        </p:txBody>
      </p:sp>
      <p:sp>
        <p:nvSpPr>
          <p:cNvPr id="90120" name="Text Box 8"/>
          <p:cNvSpPr txBox="1">
            <a:spLocks noChangeArrowheads="1"/>
          </p:cNvSpPr>
          <p:nvPr/>
        </p:nvSpPr>
        <p:spPr bwMode="auto">
          <a:xfrm>
            <a:off x="1676400" y="4572000"/>
            <a:ext cx="1306512" cy="9233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defRPr/>
            </a:pPr>
            <a:r>
              <a:rPr lang="en-GB" altLang="en-US">
                <a:solidFill>
                  <a:srgbClr val="FFFFFF"/>
                </a:solidFill>
              </a:rPr>
              <a:t>Adverse</a:t>
            </a:r>
          </a:p>
          <a:p>
            <a:pPr eaLnBrk="0" hangingPunct="0">
              <a:defRPr/>
            </a:pPr>
            <a:r>
              <a:rPr lang="en-GB" altLang="en-US">
                <a:solidFill>
                  <a:srgbClr val="FFFFFF"/>
                </a:solidFill>
              </a:rPr>
              <a:t>childhood</a:t>
            </a:r>
          </a:p>
          <a:p>
            <a:pPr eaLnBrk="0" hangingPunct="0">
              <a:defRPr/>
            </a:pPr>
            <a:r>
              <a:rPr lang="en-GB" altLang="en-US">
                <a:solidFill>
                  <a:srgbClr val="FFFFFF"/>
                </a:solidFill>
              </a:rPr>
              <a:t>experiences</a:t>
            </a:r>
            <a:endParaRPr lang="en-US" altLang="en-US">
              <a:solidFill>
                <a:srgbClr val="FFFFFF"/>
              </a:solidFill>
            </a:endParaRPr>
          </a:p>
        </p:txBody>
      </p:sp>
      <p:sp>
        <p:nvSpPr>
          <p:cNvPr id="90121" name="Text Box 9"/>
          <p:cNvSpPr txBox="1">
            <a:spLocks noChangeArrowheads="1"/>
          </p:cNvSpPr>
          <p:nvPr/>
        </p:nvSpPr>
        <p:spPr bwMode="auto">
          <a:xfrm>
            <a:off x="8229600" y="4876801"/>
            <a:ext cx="1281698" cy="6463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defRPr/>
            </a:pPr>
            <a:r>
              <a:rPr lang="en-GB" altLang="en-US">
                <a:solidFill>
                  <a:srgbClr val="FFFFFF"/>
                </a:solidFill>
              </a:rPr>
              <a:t>Household</a:t>
            </a:r>
          </a:p>
          <a:p>
            <a:pPr eaLnBrk="0" hangingPunct="0">
              <a:defRPr/>
            </a:pPr>
            <a:r>
              <a:rPr lang="en-GB" altLang="en-US">
                <a:solidFill>
                  <a:srgbClr val="FFFFFF"/>
                </a:solidFill>
              </a:rPr>
              <a:t>dysfunction</a:t>
            </a:r>
            <a:endParaRPr lang="en-US" altLang="en-US">
              <a:solidFill>
                <a:srgbClr val="FFFFFF"/>
              </a:solidFill>
            </a:endParaRPr>
          </a:p>
        </p:txBody>
      </p:sp>
      <p:pic>
        <p:nvPicPr>
          <p:cNvPr id="14342" name="Picture 13" descr="mortazavi20120218095422310"/>
          <p:cNvPicPr>
            <a:picLocks noChangeAspect="1" noChangeArrowheads="1"/>
          </p:cNvPicPr>
          <p:nvPr/>
        </p:nvPicPr>
        <p:blipFill>
          <a:blip r:embed="rId2" cstate="print"/>
          <a:srcRect/>
          <a:stretch>
            <a:fillRect/>
          </a:stretch>
        </p:blipFill>
        <p:spPr bwMode="auto">
          <a:xfrm>
            <a:off x="2667001" y="228600"/>
            <a:ext cx="6753225" cy="3792538"/>
          </a:xfrm>
          <a:prstGeom prst="rect">
            <a:avLst/>
          </a:prstGeom>
          <a:noFill/>
          <a:ln w="9525">
            <a:noFill/>
            <a:miter lim="800000"/>
            <a:headEnd/>
            <a:tailEnd/>
          </a:ln>
        </p:spPr>
      </p:pic>
      <p:sp>
        <p:nvSpPr>
          <p:cNvPr id="8" name="Subtitle 7"/>
          <p:cNvSpPr>
            <a:spLocks noGrp="1"/>
          </p:cNvSpPr>
          <p:nvPr>
            <p:ph type="subTitle" idx="1"/>
          </p:nvPr>
        </p:nvSpPr>
        <p:spPr>
          <a:xfrm>
            <a:off x="2895600" y="4419600"/>
            <a:ext cx="6400800" cy="1752600"/>
          </a:xfrm>
        </p:spPr>
        <p:txBody>
          <a:bodyPr>
            <a:normAutofit lnSpcReduction="10000"/>
          </a:bodyPr>
          <a:lstStyle/>
          <a:p>
            <a:r>
              <a:rPr lang="en-US" dirty="0" smtClean="0"/>
              <a:t>Adverse Childhood Experiences</a:t>
            </a:r>
          </a:p>
          <a:p>
            <a:r>
              <a:rPr lang="en-US" dirty="0" smtClean="0"/>
              <a:t>Emotional Neglect</a:t>
            </a:r>
          </a:p>
          <a:p>
            <a:r>
              <a:rPr lang="en-US" dirty="0" smtClean="0"/>
              <a:t>Abuse</a:t>
            </a:r>
          </a:p>
          <a:p>
            <a:r>
              <a:rPr lang="en-US" dirty="0" smtClean="0"/>
              <a:t>Household Dysfunction</a:t>
            </a:r>
            <a:endParaRPr lang="en-US" dirty="0"/>
          </a:p>
        </p:txBody>
      </p:sp>
    </p:spTree>
    <p:extLst>
      <p:ext uri="{BB962C8B-B14F-4D97-AF65-F5344CB8AC3E}">
        <p14:creationId xmlns:p14="http://schemas.microsoft.com/office/powerpoint/2010/main" val="20090450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3276601" y="0"/>
            <a:ext cx="5972175" cy="6602484"/>
          </a:xfrm>
          <a:prstGeom prst="rect">
            <a:avLst/>
          </a:prstGeom>
          <a:noFill/>
          <a:ln w="9525">
            <a:noFill/>
            <a:miter lim="800000"/>
            <a:headEnd/>
            <a:tailEnd/>
          </a:ln>
        </p:spPr>
      </p:pic>
    </p:spTree>
    <p:extLst>
      <p:ext uri="{BB962C8B-B14F-4D97-AF65-F5344CB8AC3E}">
        <p14:creationId xmlns:p14="http://schemas.microsoft.com/office/powerpoint/2010/main" val="3705336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3352800" y="152400"/>
            <a:ext cx="5310188" cy="6479404"/>
          </a:xfrm>
          <a:prstGeom prst="rect">
            <a:avLst/>
          </a:prstGeom>
          <a:noFill/>
          <a:ln w="9525">
            <a:noFill/>
            <a:miter lim="800000"/>
            <a:headEnd/>
            <a:tailEnd/>
          </a:ln>
        </p:spPr>
      </p:pic>
    </p:spTree>
    <p:extLst>
      <p:ext uri="{BB962C8B-B14F-4D97-AF65-F5344CB8AC3E}">
        <p14:creationId xmlns:p14="http://schemas.microsoft.com/office/powerpoint/2010/main" val="35113548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0" y="1"/>
            <a:ext cx="5943600" cy="6736445"/>
          </a:xfrm>
          <a:prstGeom prst="rect">
            <a:avLst/>
          </a:prstGeom>
          <a:noFill/>
          <a:ln w="9525">
            <a:noFill/>
            <a:miter lim="800000"/>
            <a:headEnd/>
            <a:tailEnd/>
          </a:ln>
        </p:spPr>
      </p:pic>
    </p:spTree>
    <p:extLst>
      <p:ext uri="{BB962C8B-B14F-4D97-AF65-F5344CB8AC3E}">
        <p14:creationId xmlns:p14="http://schemas.microsoft.com/office/powerpoint/2010/main" val="2071580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672</Words>
  <Application>Microsoft Office PowerPoint</Application>
  <PresentationFormat>Widescreen</PresentationFormat>
  <Paragraphs>63</Paragraphs>
  <Slides>36</Slides>
  <Notes>11</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30 Day Prevalence of Daily Use of Cigarettes, by Grade, 1975-2013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 Early, Talk Often “Delay, Delay, Delay or Avoid Altogether”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NYT January 19,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at Home</vt:lpstr>
      <vt:lpstr>PowerPoint Presentation</vt:lpstr>
      <vt:lpstr>PowerPoint Presentation</vt:lpstr>
      <vt:lpstr>PowerPoint Presentation</vt:lpstr>
      <vt:lpstr>PowerPoint Presentation</vt:lpstr>
      <vt:lpstr>PowerPoint Presentation</vt:lpstr>
    </vt:vector>
  </TitlesOfParts>
  <Company>Boston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Prevalence of Daily Use of Cigarettes, by Grade, 1975-2013</dc:title>
  <dc:creator>Huzefa Mandviwala</dc:creator>
  <cp:lastModifiedBy>Huzefa Mandviwala</cp:lastModifiedBy>
  <cp:revision>1</cp:revision>
  <dcterms:created xsi:type="dcterms:W3CDTF">2016-11-10T06:04:57Z</dcterms:created>
  <dcterms:modified xsi:type="dcterms:W3CDTF">2016-11-10T06:06:12Z</dcterms:modified>
</cp:coreProperties>
</file>